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56" r:id="rId2"/>
    <p:sldId id="321" r:id="rId3"/>
    <p:sldId id="347" r:id="rId4"/>
    <p:sldId id="322" r:id="rId5"/>
    <p:sldId id="356" r:id="rId6"/>
    <p:sldId id="350" r:id="rId7"/>
    <p:sldId id="351" r:id="rId8"/>
    <p:sldId id="353" r:id="rId9"/>
    <p:sldId id="352" r:id="rId10"/>
    <p:sldId id="354" r:id="rId11"/>
    <p:sldId id="355" r:id="rId12"/>
    <p:sldId id="357" r:id="rId13"/>
    <p:sldId id="349" r:id="rId14"/>
    <p:sldId id="262" r:id="rId15"/>
    <p:sldId id="289" r:id="rId16"/>
    <p:sldId id="283" r:id="rId17"/>
    <p:sldId id="263" r:id="rId18"/>
    <p:sldId id="277" r:id="rId19"/>
    <p:sldId id="323" r:id="rId20"/>
    <p:sldId id="290" r:id="rId21"/>
    <p:sldId id="271" r:id="rId22"/>
    <p:sldId id="272" r:id="rId23"/>
    <p:sldId id="284" r:id="rId24"/>
    <p:sldId id="273" r:id="rId25"/>
    <p:sldId id="345" r:id="rId26"/>
    <p:sldId id="346" r:id="rId27"/>
    <p:sldId id="339" r:id="rId28"/>
    <p:sldId id="291" r:id="rId29"/>
    <p:sldId id="294" r:id="rId30"/>
    <p:sldId id="274" r:id="rId31"/>
    <p:sldId id="292" r:id="rId32"/>
    <p:sldId id="340" r:id="rId33"/>
    <p:sldId id="278" r:id="rId34"/>
    <p:sldId id="298" r:id="rId35"/>
    <p:sldId id="287" r:id="rId36"/>
    <p:sldId id="293" r:id="rId37"/>
    <p:sldId id="275" r:id="rId38"/>
    <p:sldId id="279" r:id="rId39"/>
    <p:sldId id="281" r:id="rId40"/>
    <p:sldId id="288" r:id="rId41"/>
    <p:sldId id="300" r:id="rId42"/>
    <p:sldId id="301" r:id="rId43"/>
    <p:sldId id="302" r:id="rId44"/>
    <p:sldId id="296" r:id="rId45"/>
    <p:sldId id="295" r:id="rId46"/>
    <p:sldId id="282" r:id="rId47"/>
    <p:sldId id="324" r:id="rId48"/>
    <p:sldId id="325" r:id="rId49"/>
    <p:sldId id="326" r:id="rId50"/>
    <p:sldId id="327" r:id="rId51"/>
    <p:sldId id="328" r:id="rId52"/>
    <p:sldId id="342" r:id="rId53"/>
    <p:sldId id="330" r:id="rId54"/>
    <p:sldId id="331" r:id="rId55"/>
    <p:sldId id="333" r:id="rId56"/>
    <p:sldId id="334" r:id="rId57"/>
    <p:sldId id="335" r:id="rId58"/>
    <p:sldId id="336" r:id="rId59"/>
    <p:sldId id="337" r:id="rId60"/>
    <p:sldId id="338" r:id="rId61"/>
    <p:sldId id="286" r:id="rId62"/>
  </p:sldIdLst>
  <p:sldSz cx="9144000" cy="6858000" type="screen4x3"/>
  <p:notesSz cx="6858000" cy="9144000"/>
  <p:custDataLst>
    <p:tags r:id="rId6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DCAC7A-16A1-4E65-8FF3-8A574B7854BE}" type="doc">
      <dgm:prSet loTypeId="urn:microsoft.com/office/officeart/2005/8/layout/orgChart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34A98E-2CBD-4AC3-A215-E206D5F92C5B}">
      <dgm:prSet phldrT="[Текст]" custT="1"/>
      <dgm:spPr>
        <a:solidFill>
          <a:srgbClr val="00B05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>
              <a:solidFill>
                <a:schemeClr val="bg1"/>
              </a:solidFill>
            </a:rPr>
            <a:t>Недостаточная защищенность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>
              <a:solidFill>
                <a:schemeClr val="bg1"/>
              </a:solidFill>
            </a:rPr>
            <a:t> ребенка </a:t>
          </a: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dirty="0"/>
        </a:p>
      </dgm:t>
    </dgm:pt>
    <dgm:pt modelId="{90DC4CEB-3FE9-40E5-8CBB-EDEA2FD82A6A}" type="parTrans" cxnId="{95E2A003-B25A-4EDE-8ECF-1C109AE31E47}">
      <dgm:prSet/>
      <dgm:spPr/>
      <dgm:t>
        <a:bodyPr/>
        <a:lstStyle/>
        <a:p>
          <a:endParaRPr lang="ru-RU" sz="2000"/>
        </a:p>
      </dgm:t>
    </dgm:pt>
    <dgm:pt modelId="{5AE6D2C4-81E7-439A-AC37-288BCE3164DF}" type="sibTrans" cxnId="{95E2A003-B25A-4EDE-8ECF-1C109AE31E47}">
      <dgm:prSet/>
      <dgm:spPr/>
      <dgm:t>
        <a:bodyPr/>
        <a:lstStyle/>
        <a:p>
          <a:endParaRPr lang="ru-RU" sz="2000"/>
        </a:p>
      </dgm:t>
    </dgm:pt>
    <dgm:pt modelId="{5F9EBE1E-7383-4913-8BE9-CFCCBAB3B7F2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2000" b="1" dirty="0" smtClean="0"/>
            <a:t>Одиночество</a:t>
          </a:r>
          <a:endParaRPr lang="ru-RU" sz="2000" b="1" dirty="0"/>
        </a:p>
      </dgm:t>
    </dgm:pt>
    <dgm:pt modelId="{320814DA-7F5C-442C-8298-A0704A3C803A}" type="parTrans" cxnId="{6440BAE0-DAC8-4629-A6F3-65ABCC8EF0C5}">
      <dgm:prSet/>
      <dgm:spPr/>
      <dgm:t>
        <a:bodyPr/>
        <a:lstStyle/>
        <a:p>
          <a:endParaRPr lang="ru-RU" sz="2000"/>
        </a:p>
      </dgm:t>
    </dgm:pt>
    <dgm:pt modelId="{A676F637-8B0A-4C19-A741-93F7CF4361B8}" type="sibTrans" cxnId="{6440BAE0-DAC8-4629-A6F3-65ABCC8EF0C5}">
      <dgm:prSet/>
      <dgm:spPr/>
      <dgm:t>
        <a:bodyPr/>
        <a:lstStyle/>
        <a:p>
          <a:endParaRPr lang="ru-RU" sz="2000"/>
        </a:p>
      </dgm:t>
    </dgm:pt>
    <dgm:pt modelId="{7CAAAE45-805F-4CB1-B8AA-F3289501028B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2000" b="1" dirty="0" smtClean="0">
              <a:solidFill>
                <a:schemeClr val="bg1"/>
              </a:solidFill>
            </a:rPr>
            <a:t>Агрессия</a:t>
          </a:r>
          <a:endParaRPr lang="ru-RU" sz="2000" b="1" dirty="0">
            <a:solidFill>
              <a:schemeClr val="bg1"/>
            </a:solidFill>
          </a:endParaRPr>
        </a:p>
      </dgm:t>
    </dgm:pt>
    <dgm:pt modelId="{C4ABF0C8-8CF2-4D05-AAEE-E899A382325A}" type="parTrans" cxnId="{AA08DA7A-8DC1-487F-8CB4-C63D2AE53A0A}">
      <dgm:prSet/>
      <dgm:spPr/>
      <dgm:t>
        <a:bodyPr/>
        <a:lstStyle/>
        <a:p>
          <a:endParaRPr lang="ru-RU" sz="2000"/>
        </a:p>
      </dgm:t>
    </dgm:pt>
    <dgm:pt modelId="{8ED4E5AD-FE58-4EE5-A54B-D353A360FC22}" type="sibTrans" cxnId="{AA08DA7A-8DC1-487F-8CB4-C63D2AE53A0A}">
      <dgm:prSet/>
      <dgm:spPr/>
      <dgm:t>
        <a:bodyPr/>
        <a:lstStyle/>
        <a:p>
          <a:endParaRPr lang="ru-RU" sz="2000"/>
        </a:p>
      </dgm:t>
    </dgm:pt>
    <dgm:pt modelId="{46E90798-9A5A-4422-BCA6-D725CB8169AB}">
      <dgm:prSet custT="1"/>
      <dgm:spPr>
        <a:solidFill>
          <a:srgbClr val="00B050"/>
        </a:solidFill>
      </dgm:spPr>
      <dgm:t>
        <a:bodyPr/>
        <a:lstStyle/>
        <a:p>
          <a:r>
            <a:rPr lang="ru-RU" sz="2000" b="1" dirty="0" smtClean="0"/>
            <a:t>Чувство неверия </a:t>
          </a:r>
        </a:p>
        <a:p>
          <a:r>
            <a:rPr lang="ru-RU" sz="2000" b="1" dirty="0" smtClean="0"/>
            <a:t>в свои силы</a:t>
          </a:r>
          <a:endParaRPr lang="ru-RU" sz="2000" b="1" dirty="0"/>
        </a:p>
      </dgm:t>
    </dgm:pt>
    <dgm:pt modelId="{DDDA6B3A-F26D-406B-B985-48969FB2E51F}" type="parTrans" cxnId="{EB057B72-96FB-4DEA-8DDD-B8A24C5B68D9}">
      <dgm:prSet/>
      <dgm:spPr/>
      <dgm:t>
        <a:bodyPr/>
        <a:lstStyle/>
        <a:p>
          <a:endParaRPr lang="ru-RU" sz="2000"/>
        </a:p>
      </dgm:t>
    </dgm:pt>
    <dgm:pt modelId="{1A619CF3-64D6-47F6-A3A5-EC3CAF8644AC}" type="sibTrans" cxnId="{EB057B72-96FB-4DEA-8DDD-B8A24C5B68D9}">
      <dgm:prSet/>
      <dgm:spPr/>
      <dgm:t>
        <a:bodyPr/>
        <a:lstStyle/>
        <a:p>
          <a:endParaRPr lang="ru-RU" sz="2000"/>
        </a:p>
      </dgm:t>
    </dgm:pt>
    <dgm:pt modelId="{32336EF3-7243-4A63-8697-06B695911B21}">
      <dgm:prSet custT="1"/>
      <dgm:spPr>
        <a:solidFill>
          <a:srgbClr val="00B050"/>
        </a:solidFill>
      </dgm:spPr>
      <dgm:t>
        <a:bodyPr/>
        <a:lstStyle/>
        <a:p>
          <a:r>
            <a:rPr lang="ru-RU" sz="2000" b="1" dirty="0" smtClean="0"/>
            <a:t>Отсутствие стремления к успеху</a:t>
          </a:r>
          <a:endParaRPr lang="ru-RU" sz="2000" b="1" dirty="0"/>
        </a:p>
      </dgm:t>
    </dgm:pt>
    <dgm:pt modelId="{BD425C85-2A83-4D28-A9B9-C0EA5C4517D0}" type="parTrans" cxnId="{476FB4D9-C47A-4558-AA38-A1A5C729AD8C}">
      <dgm:prSet/>
      <dgm:spPr/>
      <dgm:t>
        <a:bodyPr/>
        <a:lstStyle/>
        <a:p>
          <a:endParaRPr lang="ru-RU" sz="2000"/>
        </a:p>
      </dgm:t>
    </dgm:pt>
    <dgm:pt modelId="{F95A49C6-5A3A-42A0-AFF2-A65AE0821C4E}" type="sibTrans" cxnId="{476FB4D9-C47A-4558-AA38-A1A5C729AD8C}">
      <dgm:prSet/>
      <dgm:spPr/>
      <dgm:t>
        <a:bodyPr/>
        <a:lstStyle/>
        <a:p>
          <a:endParaRPr lang="ru-RU" sz="2000"/>
        </a:p>
      </dgm:t>
    </dgm:pt>
    <dgm:pt modelId="{D5965C51-50DF-4E36-AC19-548A5ADC188C}" type="pres">
      <dgm:prSet presAssocID="{A0DCAC7A-16A1-4E65-8FF3-8A574B7854B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FA5EBCD-8396-4CD7-BC34-31734714A750}" type="pres">
      <dgm:prSet presAssocID="{4A34A98E-2CBD-4AC3-A215-E206D5F92C5B}" presName="hierRoot1" presStyleCnt="0">
        <dgm:presLayoutVars>
          <dgm:hierBranch val="init"/>
        </dgm:presLayoutVars>
      </dgm:prSet>
      <dgm:spPr/>
    </dgm:pt>
    <dgm:pt modelId="{2D9FADAA-7CC3-4220-BBF5-F3C8405A951F}" type="pres">
      <dgm:prSet presAssocID="{4A34A98E-2CBD-4AC3-A215-E206D5F92C5B}" presName="rootComposite1" presStyleCnt="0"/>
      <dgm:spPr/>
    </dgm:pt>
    <dgm:pt modelId="{4883B9AA-8975-4E30-BA88-DCF9C4A70065}" type="pres">
      <dgm:prSet presAssocID="{4A34A98E-2CBD-4AC3-A215-E206D5F92C5B}" presName="rootText1" presStyleLbl="node0" presStyleIdx="0" presStyleCnt="1" custScaleX="182379" custScaleY="2319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5781A8-89CC-4BC4-B062-0472D2E51B22}" type="pres">
      <dgm:prSet presAssocID="{4A34A98E-2CBD-4AC3-A215-E206D5F92C5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E07C900-C1B1-490A-91C6-50D9CF87C477}" type="pres">
      <dgm:prSet presAssocID="{4A34A98E-2CBD-4AC3-A215-E206D5F92C5B}" presName="hierChild2" presStyleCnt="0"/>
      <dgm:spPr/>
    </dgm:pt>
    <dgm:pt modelId="{0D136E94-3584-43A8-B136-DCB59D6AA942}" type="pres">
      <dgm:prSet presAssocID="{320814DA-7F5C-442C-8298-A0704A3C803A}" presName="Name37" presStyleLbl="parChTrans1D2" presStyleIdx="0" presStyleCnt="4"/>
      <dgm:spPr/>
      <dgm:t>
        <a:bodyPr/>
        <a:lstStyle/>
        <a:p>
          <a:endParaRPr lang="ru-RU"/>
        </a:p>
      </dgm:t>
    </dgm:pt>
    <dgm:pt modelId="{5DE71DE7-7779-4FD7-93EE-9727FDD9A443}" type="pres">
      <dgm:prSet presAssocID="{5F9EBE1E-7383-4913-8BE9-CFCCBAB3B7F2}" presName="hierRoot2" presStyleCnt="0">
        <dgm:presLayoutVars>
          <dgm:hierBranch val="init"/>
        </dgm:presLayoutVars>
      </dgm:prSet>
      <dgm:spPr/>
    </dgm:pt>
    <dgm:pt modelId="{944E63FA-305D-4132-A91D-D7DAE76D8629}" type="pres">
      <dgm:prSet presAssocID="{5F9EBE1E-7383-4913-8BE9-CFCCBAB3B7F2}" presName="rootComposite" presStyleCnt="0"/>
      <dgm:spPr/>
    </dgm:pt>
    <dgm:pt modelId="{DE93FF6E-7E99-4A17-921F-9EC64FE02F80}" type="pres">
      <dgm:prSet presAssocID="{5F9EBE1E-7383-4913-8BE9-CFCCBAB3B7F2}" presName="rootText" presStyleLbl="node2" presStyleIdx="0" presStyleCnt="4" custScaleY="1464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9C79A4-3DDA-40B8-82FA-B73829DD65FB}" type="pres">
      <dgm:prSet presAssocID="{5F9EBE1E-7383-4913-8BE9-CFCCBAB3B7F2}" presName="rootConnector" presStyleLbl="node2" presStyleIdx="0" presStyleCnt="4"/>
      <dgm:spPr/>
      <dgm:t>
        <a:bodyPr/>
        <a:lstStyle/>
        <a:p>
          <a:endParaRPr lang="ru-RU"/>
        </a:p>
      </dgm:t>
    </dgm:pt>
    <dgm:pt modelId="{5A29A715-1A0F-4825-9D68-55C1493A083A}" type="pres">
      <dgm:prSet presAssocID="{5F9EBE1E-7383-4913-8BE9-CFCCBAB3B7F2}" presName="hierChild4" presStyleCnt="0"/>
      <dgm:spPr/>
    </dgm:pt>
    <dgm:pt modelId="{CF7A6AAD-DAF4-462F-AD3A-4EE32005CAC7}" type="pres">
      <dgm:prSet presAssocID="{5F9EBE1E-7383-4913-8BE9-CFCCBAB3B7F2}" presName="hierChild5" presStyleCnt="0"/>
      <dgm:spPr/>
    </dgm:pt>
    <dgm:pt modelId="{A474FE04-B118-4391-8102-AEB7911B8EF0}" type="pres">
      <dgm:prSet presAssocID="{DDDA6B3A-F26D-406B-B985-48969FB2E51F}" presName="Name37" presStyleLbl="parChTrans1D2" presStyleIdx="1" presStyleCnt="4"/>
      <dgm:spPr/>
      <dgm:t>
        <a:bodyPr/>
        <a:lstStyle/>
        <a:p>
          <a:endParaRPr lang="ru-RU"/>
        </a:p>
      </dgm:t>
    </dgm:pt>
    <dgm:pt modelId="{401DC16C-51E8-4ABE-8D5F-7E94DC6F9F2C}" type="pres">
      <dgm:prSet presAssocID="{46E90798-9A5A-4422-BCA6-D725CB8169AB}" presName="hierRoot2" presStyleCnt="0">
        <dgm:presLayoutVars>
          <dgm:hierBranch val="init"/>
        </dgm:presLayoutVars>
      </dgm:prSet>
      <dgm:spPr/>
    </dgm:pt>
    <dgm:pt modelId="{7A83ED7F-BB5C-4542-8BAC-1E775E12BD70}" type="pres">
      <dgm:prSet presAssocID="{46E90798-9A5A-4422-BCA6-D725CB8169AB}" presName="rootComposite" presStyleCnt="0"/>
      <dgm:spPr/>
    </dgm:pt>
    <dgm:pt modelId="{CD926B96-8EFD-4A87-8E83-D62204D7E888}" type="pres">
      <dgm:prSet presAssocID="{46E90798-9A5A-4422-BCA6-D725CB8169AB}" presName="rootText" presStyleLbl="node2" presStyleIdx="1" presStyleCnt="4" custScaleY="1557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9CC350A-45E3-4BE2-8EDA-406FE563AB2A}" type="pres">
      <dgm:prSet presAssocID="{46E90798-9A5A-4422-BCA6-D725CB8169AB}" presName="rootConnector" presStyleLbl="node2" presStyleIdx="1" presStyleCnt="4"/>
      <dgm:spPr/>
      <dgm:t>
        <a:bodyPr/>
        <a:lstStyle/>
        <a:p>
          <a:endParaRPr lang="ru-RU"/>
        </a:p>
      </dgm:t>
    </dgm:pt>
    <dgm:pt modelId="{D02903CF-1A95-4709-A9FE-083ADC2A9F6D}" type="pres">
      <dgm:prSet presAssocID="{46E90798-9A5A-4422-BCA6-D725CB8169AB}" presName="hierChild4" presStyleCnt="0"/>
      <dgm:spPr/>
    </dgm:pt>
    <dgm:pt modelId="{0BE28B97-B9E2-4CA5-8DDA-E757B79915CD}" type="pres">
      <dgm:prSet presAssocID="{46E90798-9A5A-4422-BCA6-D725CB8169AB}" presName="hierChild5" presStyleCnt="0"/>
      <dgm:spPr/>
    </dgm:pt>
    <dgm:pt modelId="{FE2150D8-3A54-41DA-ABB9-2D5231213E67}" type="pres">
      <dgm:prSet presAssocID="{BD425C85-2A83-4D28-A9B9-C0EA5C4517D0}" presName="Name37" presStyleLbl="parChTrans1D2" presStyleIdx="2" presStyleCnt="4"/>
      <dgm:spPr/>
      <dgm:t>
        <a:bodyPr/>
        <a:lstStyle/>
        <a:p>
          <a:endParaRPr lang="ru-RU"/>
        </a:p>
      </dgm:t>
    </dgm:pt>
    <dgm:pt modelId="{33C14F37-E962-412B-8DCC-00D4ABBBD89D}" type="pres">
      <dgm:prSet presAssocID="{32336EF3-7243-4A63-8697-06B695911B21}" presName="hierRoot2" presStyleCnt="0">
        <dgm:presLayoutVars>
          <dgm:hierBranch val="init"/>
        </dgm:presLayoutVars>
      </dgm:prSet>
      <dgm:spPr/>
    </dgm:pt>
    <dgm:pt modelId="{C48633CA-4FC1-4187-9D1F-60D1D8CE0954}" type="pres">
      <dgm:prSet presAssocID="{32336EF3-7243-4A63-8697-06B695911B21}" presName="rootComposite" presStyleCnt="0"/>
      <dgm:spPr/>
    </dgm:pt>
    <dgm:pt modelId="{31B819A7-C98C-485A-B764-92954E19C6FE}" type="pres">
      <dgm:prSet presAssocID="{32336EF3-7243-4A63-8697-06B695911B21}" presName="rootText" presStyleLbl="node2" presStyleIdx="2" presStyleCnt="4" custScaleY="1526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3D3A68E-1E2A-496A-8D7B-92A067A2C400}" type="pres">
      <dgm:prSet presAssocID="{32336EF3-7243-4A63-8697-06B695911B21}" presName="rootConnector" presStyleLbl="node2" presStyleIdx="2" presStyleCnt="4"/>
      <dgm:spPr/>
      <dgm:t>
        <a:bodyPr/>
        <a:lstStyle/>
        <a:p>
          <a:endParaRPr lang="ru-RU"/>
        </a:p>
      </dgm:t>
    </dgm:pt>
    <dgm:pt modelId="{1693DC98-0953-43A7-B6DB-5C624596040E}" type="pres">
      <dgm:prSet presAssocID="{32336EF3-7243-4A63-8697-06B695911B21}" presName="hierChild4" presStyleCnt="0"/>
      <dgm:spPr/>
    </dgm:pt>
    <dgm:pt modelId="{F00CE0EE-0936-4E72-ABC0-516B51644F97}" type="pres">
      <dgm:prSet presAssocID="{32336EF3-7243-4A63-8697-06B695911B21}" presName="hierChild5" presStyleCnt="0"/>
      <dgm:spPr/>
    </dgm:pt>
    <dgm:pt modelId="{214EB879-75D8-4AA5-A205-3B3863A32C1A}" type="pres">
      <dgm:prSet presAssocID="{C4ABF0C8-8CF2-4D05-AAEE-E899A382325A}" presName="Name37" presStyleLbl="parChTrans1D2" presStyleIdx="3" presStyleCnt="4"/>
      <dgm:spPr/>
      <dgm:t>
        <a:bodyPr/>
        <a:lstStyle/>
        <a:p>
          <a:endParaRPr lang="ru-RU"/>
        </a:p>
      </dgm:t>
    </dgm:pt>
    <dgm:pt modelId="{C43CF361-5F93-427E-A613-038295C59E33}" type="pres">
      <dgm:prSet presAssocID="{7CAAAE45-805F-4CB1-B8AA-F3289501028B}" presName="hierRoot2" presStyleCnt="0">
        <dgm:presLayoutVars>
          <dgm:hierBranch val="init"/>
        </dgm:presLayoutVars>
      </dgm:prSet>
      <dgm:spPr/>
    </dgm:pt>
    <dgm:pt modelId="{9DA83AC9-B6AE-47E1-9F05-C3CDC6707A2E}" type="pres">
      <dgm:prSet presAssocID="{7CAAAE45-805F-4CB1-B8AA-F3289501028B}" presName="rootComposite" presStyleCnt="0"/>
      <dgm:spPr/>
    </dgm:pt>
    <dgm:pt modelId="{7837DBE6-1B39-4BCF-9CDB-D84F3460C961}" type="pres">
      <dgm:prSet presAssocID="{7CAAAE45-805F-4CB1-B8AA-F3289501028B}" presName="rootText" presStyleLbl="node2" presStyleIdx="3" presStyleCnt="4" custScaleY="146440" custLinFactNeighborX="-9561" custLinFactNeighborY="19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40D244-D3D3-4237-B44A-34DC4E71ECB6}" type="pres">
      <dgm:prSet presAssocID="{7CAAAE45-805F-4CB1-B8AA-F3289501028B}" presName="rootConnector" presStyleLbl="node2" presStyleIdx="3" presStyleCnt="4"/>
      <dgm:spPr/>
      <dgm:t>
        <a:bodyPr/>
        <a:lstStyle/>
        <a:p>
          <a:endParaRPr lang="ru-RU"/>
        </a:p>
      </dgm:t>
    </dgm:pt>
    <dgm:pt modelId="{721970D4-3CE9-4B2E-B1D2-FB73F47B53A4}" type="pres">
      <dgm:prSet presAssocID="{7CAAAE45-805F-4CB1-B8AA-F3289501028B}" presName="hierChild4" presStyleCnt="0"/>
      <dgm:spPr/>
    </dgm:pt>
    <dgm:pt modelId="{414E6761-C448-41AA-90CF-5F5A42A095DC}" type="pres">
      <dgm:prSet presAssocID="{7CAAAE45-805F-4CB1-B8AA-F3289501028B}" presName="hierChild5" presStyleCnt="0"/>
      <dgm:spPr/>
    </dgm:pt>
    <dgm:pt modelId="{5DBBDDCF-E8D5-4C14-8D09-E128782201D0}" type="pres">
      <dgm:prSet presAssocID="{4A34A98E-2CBD-4AC3-A215-E206D5F92C5B}" presName="hierChild3" presStyleCnt="0"/>
      <dgm:spPr/>
    </dgm:pt>
  </dgm:ptLst>
  <dgm:cxnLst>
    <dgm:cxn modelId="{0AF07952-913D-40E7-8D52-817B11C4E5A6}" type="presOf" srcId="{4A34A98E-2CBD-4AC3-A215-E206D5F92C5B}" destId="{4883B9AA-8975-4E30-BA88-DCF9C4A70065}" srcOrd="0" destOrd="0" presId="urn:microsoft.com/office/officeart/2005/8/layout/orgChart1"/>
    <dgm:cxn modelId="{3F8F4338-CB00-4F3C-86B4-DF0907A2435D}" type="presOf" srcId="{7CAAAE45-805F-4CB1-B8AA-F3289501028B}" destId="{8840D244-D3D3-4237-B44A-34DC4E71ECB6}" srcOrd="1" destOrd="0" presId="urn:microsoft.com/office/officeart/2005/8/layout/orgChart1"/>
    <dgm:cxn modelId="{EB057B72-96FB-4DEA-8DDD-B8A24C5B68D9}" srcId="{4A34A98E-2CBD-4AC3-A215-E206D5F92C5B}" destId="{46E90798-9A5A-4422-BCA6-D725CB8169AB}" srcOrd="1" destOrd="0" parTransId="{DDDA6B3A-F26D-406B-B985-48969FB2E51F}" sibTransId="{1A619CF3-64D6-47F6-A3A5-EC3CAF8644AC}"/>
    <dgm:cxn modelId="{6440BAE0-DAC8-4629-A6F3-65ABCC8EF0C5}" srcId="{4A34A98E-2CBD-4AC3-A215-E206D5F92C5B}" destId="{5F9EBE1E-7383-4913-8BE9-CFCCBAB3B7F2}" srcOrd="0" destOrd="0" parTransId="{320814DA-7F5C-442C-8298-A0704A3C803A}" sibTransId="{A676F637-8B0A-4C19-A741-93F7CF4361B8}"/>
    <dgm:cxn modelId="{69F7D501-C3D4-4CD2-B005-834193BF65FA}" type="presOf" srcId="{320814DA-7F5C-442C-8298-A0704A3C803A}" destId="{0D136E94-3584-43A8-B136-DCB59D6AA942}" srcOrd="0" destOrd="0" presId="urn:microsoft.com/office/officeart/2005/8/layout/orgChart1"/>
    <dgm:cxn modelId="{18BE98DF-CDF9-4CBF-A8DA-CA13A54A87C9}" type="presOf" srcId="{4A34A98E-2CBD-4AC3-A215-E206D5F92C5B}" destId="{9A5781A8-89CC-4BC4-B062-0472D2E51B22}" srcOrd="1" destOrd="0" presId="urn:microsoft.com/office/officeart/2005/8/layout/orgChart1"/>
    <dgm:cxn modelId="{7C246EBD-8407-4D34-B480-753A6CCA2962}" type="presOf" srcId="{5F9EBE1E-7383-4913-8BE9-CFCCBAB3B7F2}" destId="{469C79A4-3DDA-40B8-82FA-B73829DD65FB}" srcOrd="1" destOrd="0" presId="urn:microsoft.com/office/officeart/2005/8/layout/orgChart1"/>
    <dgm:cxn modelId="{AA08DA7A-8DC1-487F-8CB4-C63D2AE53A0A}" srcId="{4A34A98E-2CBD-4AC3-A215-E206D5F92C5B}" destId="{7CAAAE45-805F-4CB1-B8AA-F3289501028B}" srcOrd="3" destOrd="0" parTransId="{C4ABF0C8-8CF2-4D05-AAEE-E899A382325A}" sibTransId="{8ED4E5AD-FE58-4EE5-A54B-D353A360FC22}"/>
    <dgm:cxn modelId="{8F6F65B4-7A74-4A8B-A12C-BF103D07FACC}" type="presOf" srcId="{7CAAAE45-805F-4CB1-B8AA-F3289501028B}" destId="{7837DBE6-1B39-4BCF-9CDB-D84F3460C961}" srcOrd="0" destOrd="0" presId="urn:microsoft.com/office/officeart/2005/8/layout/orgChart1"/>
    <dgm:cxn modelId="{44844DDF-EC8C-4679-BF2E-17422FB06F3F}" type="presOf" srcId="{32336EF3-7243-4A63-8697-06B695911B21}" destId="{43D3A68E-1E2A-496A-8D7B-92A067A2C400}" srcOrd="1" destOrd="0" presId="urn:microsoft.com/office/officeart/2005/8/layout/orgChart1"/>
    <dgm:cxn modelId="{BDF83327-6449-4713-B066-36F6AA45F556}" type="presOf" srcId="{32336EF3-7243-4A63-8697-06B695911B21}" destId="{31B819A7-C98C-485A-B764-92954E19C6FE}" srcOrd="0" destOrd="0" presId="urn:microsoft.com/office/officeart/2005/8/layout/orgChart1"/>
    <dgm:cxn modelId="{CDE3CC28-476F-4164-9128-B1FDD2105656}" type="presOf" srcId="{46E90798-9A5A-4422-BCA6-D725CB8169AB}" destId="{CD926B96-8EFD-4A87-8E83-D62204D7E888}" srcOrd="0" destOrd="0" presId="urn:microsoft.com/office/officeart/2005/8/layout/orgChart1"/>
    <dgm:cxn modelId="{DDEF7663-A8D0-4C58-8E05-84A491368E43}" type="presOf" srcId="{5F9EBE1E-7383-4913-8BE9-CFCCBAB3B7F2}" destId="{DE93FF6E-7E99-4A17-921F-9EC64FE02F80}" srcOrd="0" destOrd="0" presId="urn:microsoft.com/office/officeart/2005/8/layout/orgChart1"/>
    <dgm:cxn modelId="{C414CD35-C6EA-4A5E-B2EC-01CDCF6FABFB}" type="presOf" srcId="{46E90798-9A5A-4422-BCA6-D725CB8169AB}" destId="{A9CC350A-45E3-4BE2-8EDA-406FE563AB2A}" srcOrd="1" destOrd="0" presId="urn:microsoft.com/office/officeart/2005/8/layout/orgChart1"/>
    <dgm:cxn modelId="{476FB4D9-C47A-4558-AA38-A1A5C729AD8C}" srcId="{4A34A98E-2CBD-4AC3-A215-E206D5F92C5B}" destId="{32336EF3-7243-4A63-8697-06B695911B21}" srcOrd="2" destOrd="0" parTransId="{BD425C85-2A83-4D28-A9B9-C0EA5C4517D0}" sibTransId="{F95A49C6-5A3A-42A0-AFF2-A65AE0821C4E}"/>
    <dgm:cxn modelId="{E7B3CA57-B412-46FB-A344-B2B9608F6A9F}" type="presOf" srcId="{A0DCAC7A-16A1-4E65-8FF3-8A574B7854BE}" destId="{D5965C51-50DF-4E36-AC19-548A5ADC188C}" srcOrd="0" destOrd="0" presId="urn:microsoft.com/office/officeart/2005/8/layout/orgChart1"/>
    <dgm:cxn modelId="{9CE3D633-BF7F-4E9A-99EB-4A1F26500668}" type="presOf" srcId="{BD425C85-2A83-4D28-A9B9-C0EA5C4517D0}" destId="{FE2150D8-3A54-41DA-ABB9-2D5231213E67}" srcOrd="0" destOrd="0" presId="urn:microsoft.com/office/officeart/2005/8/layout/orgChart1"/>
    <dgm:cxn modelId="{95E2A003-B25A-4EDE-8ECF-1C109AE31E47}" srcId="{A0DCAC7A-16A1-4E65-8FF3-8A574B7854BE}" destId="{4A34A98E-2CBD-4AC3-A215-E206D5F92C5B}" srcOrd="0" destOrd="0" parTransId="{90DC4CEB-3FE9-40E5-8CBB-EDEA2FD82A6A}" sibTransId="{5AE6D2C4-81E7-439A-AC37-288BCE3164DF}"/>
    <dgm:cxn modelId="{345218CC-D4A8-480D-B293-5E5A98129990}" type="presOf" srcId="{C4ABF0C8-8CF2-4D05-AAEE-E899A382325A}" destId="{214EB879-75D8-4AA5-A205-3B3863A32C1A}" srcOrd="0" destOrd="0" presId="urn:microsoft.com/office/officeart/2005/8/layout/orgChart1"/>
    <dgm:cxn modelId="{B0EBBBAF-9F8E-40CB-8771-3FDDA281CE4D}" type="presOf" srcId="{DDDA6B3A-F26D-406B-B985-48969FB2E51F}" destId="{A474FE04-B118-4391-8102-AEB7911B8EF0}" srcOrd="0" destOrd="0" presId="urn:microsoft.com/office/officeart/2005/8/layout/orgChart1"/>
    <dgm:cxn modelId="{395E84D0-92A9-446B-A018-2A36B841486A}" type="presParOf" srcId="{D5965C51-50DF-4E36-AC19-548A5ADC188C}" destId="{1FA5EBCD-8396-4CD7-BC34-31734714A750}" srcOrd="0" destOrd="0" presId="urn:microsoft.com/office/officeart/2005/8/layout/orgChart1"/>
    <dgm:cxn modelId="{55D98159-5829-4451-8C9C-406123727B66}" type="presParOf" srcId="{1FA5EBCD-8396-4CD7-BC34-31734714A750}" destId="{2D9FADAA-7CC3-4220-BBF5-F3C8405A951F}" srcOrd="0" destOrd="0" presId="urn:microsoft.com/office/officeart/2005/8/layout/orgChart1"/>
    <dgm:cxn modelId="{0744A8EE-0DF9-456C-9854-B1137B61FC8E}" type="presParOf" srcId="{2D9FADAA-7CC3-4220-BBF5-F3C8405A951F}" destId="{4883B9AA-8975-4E30-BA88-DCF9C4A70065}" srcOrd="0" destOrd="0" presId="urn:microsoft.com/office/officeart/2005/8/layout/orgChart1"/>
    <dgm:cxn modelId="{63FAF041-6670-4CBE-9DCF-417295ED1213}" type="presParOf" srcId="{2D9FADAA-7CC3-4220-BBF5-F3C8405A951F}" destId="{9A5781A8-89CC-4BC4-B062-0472D2E51B22}" srcOrd="1" destOrd="0" presId="urn:microsoft.com/office/officeart/2005/8/layout/orgChart1"/>
    <dgm:cxn modelId="{81734CBF-1DF5-4333-BEB5-6AF8B97044CC}" type="presParOf" srcId="{1FA5EBCD-8396-4CD7-BC34-31734714A750}" destId="{FE07C900-C1B1-490A-91C6-50D9CF87C477}" srcOrd="1" destOrd="0" presId="urn:microsoft.com/office/officeart/2005/8/layout/orgChart1"/>
    <dgm:cxn modelId="{E6F2A085-04EE-4BFB-9DF2-27A30BCECF61}" type="presParOf" srcId="{FE07C900-C1B1-490A-91C6-50D9CF87C477}" destId="{0D136E94-3584-43A8-B136-DCB59D6AA942}" srcOrd="0" destOrd="0" presId="urn:microsoft.com/office/officeart/2005/8/layout/orgChart1"/>
    <dgm:cxn modelId="{7347F5F6-5B6A-42D6-BDFE-66E74E363122}" type="presParOf" srcId="{FE07C900-C1B1-490A-91C6-50D9CF87C477}" destId="{5DE71DE7-7779-4FD7-93EE-9727FDD9A443}" srcOrd="1" destOrd="0" presId="urn:microsoft.com/office/officeart/2005/8/layout/orgChart1"/>
    <dgm:cxn modelId="{C1CDD1BD-C724-4125-89C0-746BB4236D3B}" type="presParOf" srcId="{5DE71DE7-7779-4FD7-93EE-9727FDD9A443}" destId="{944E63FA-305D-4132-A91D-D7DAE76D8629}" srcOrd="0" destOrd="0" presId="urn:microsoft.com/office/officeart/2005/8/layout/orgChart1"/>
    <dgm:cxn modelId="{6F47A5FE-5631-4D7A-AE62-F43D222DC837}" type="presParOf" srcId="{944E63FA-305D-4132-A91D-D7DAE76D8629}" destId="{DE93FF6E-7E99-4A17-921F-9EC64FE02F80}" srcOrd="0" destOrd="0" presId="urn:microsoft.com/office/officeart/2005/8/layout/orgChart1"/>
    <dgm:cxn modelId="{A6EC65C7-4464-45DC-8780-45B22AF07BD1}" type="presParOf" srcId="{944E63FA-305D-4132-A91D-D7DAE76D8629}" destId="{469C79A4-3DDA-40B8-82FA-B73829DD65FB}" srcOrd="1" destOrd="0" presId="urn:microsoft.com/office/officeart/2005/8/layout/orgChart1"/>
    <dgm:cxn modelId="{34920E02-2BED-4B10-8B24-C82D5842B415}" type="presParOf" srcId="{5DE71DE7-7779-4FD7-93EE-9727FDD9A443}" destId="{5A29A715-1A0F-4825-9D68-55C1493A083A}" srcOrd="1" destOrd="0" presId="urn:microsoft.com/office/officeart/2005/8/layout/orgChart1"/>
    <dgm:cxn modelId="{77D59F9A-7157-46A4-AEB4-4C7D9B82CD5E}" type="presParOf" srcId="{5DE71DE7-7779-4FD7-93EE-9727FDD9A443}" destId="{CF7A6AAD-DAF4-462F-AD3A-4EE32005CAC7}" srcOrd="2" destOrd="0" presId="urn:microsoft.com/office/officeart/2005/8/layout/orgChart1"/>
    <dgm:cxn modelId="{0A07D5CE-20F8-4DDC-89F8-8F242BE094D5}" type="presParOf" srcId="{FE07C900-C1B1-490A-91C6-50D9CF87C477}" destId="{A474FE04-B118-4391-8102-AEB7911B8EF0}" srcOrd="2" destOrd="0" presId="urn:microsoft.com/office/officeart/2005/8/layout/orgChart1"/>
    <dgm:cxn modelId="{88C885AE-F3DE-43F1-AAF3-6014C02BE0D4}" type="presParOf" srcId="{FE07C900-C1B1-490A-91C6-50D9CF87C477}" destId="{401DC16C-51E8-4ABE-8D5F-7E94DC6F9F2C}" srcOrd="3" destOrd="0" presId="urn:microsoft.com/office/officeart/2005/8/layout/orgChart1"/>
    <dgm:cxn modelId="{1E913E2F-F263-4191-8581-E6D668F82F93}" type="presParOf" srcId="{401DC16C-51E8-4ABE-8D5F-7E94DC6F9F2C}" destId="{7A83ED7F-BB5C-4542-8BAC-1E775E12BD70}" srcOrd="0" destOrd="0" presId="urn:microsoft.com/office/officeart/2005/8/layout/orgChart1"/>
    <dgm:cxn modelId="{8D22E4C7-F803-4A7A-BF98-EBC87FC599CC}" type="presParOf" srcId="{7A83ED7F-BB5C-4542-8BAC-1E775E12BD70}" destId="{CD926B96-8EFD-4A87-8E83-D62204D7E888}" srcOrd="0" destOrd="0" presId="urn:microsoft.com/office/officeart/2005/8/layout/orgChart1"/>
    <dgm:cxn modelId="{063B5FE4-49DF-40DD-93EC-43A8D187DD5C}" type="presParOf" srcId="{7A83ED7F-BB5C-4542-8BAC-1E775E12BD70}" destId="{A9CC350A-45E3-4BE2-8EDA-406FE563AB2A}" srcOrd="1" destOrd="0" presId="urn:microsoft.com/office/officeart/2005/8/layout/orgChart1"/>
    <dgm:cxn modelId="{370A1A08-B904-4E03-9053-BEC03284027A}" type="presParOf" srcId="{401DC16C-51E8-4ABE-8D5F-7E94DC6F9F2C}" destId="{D02903CF-1A95-4709-A9FE-083ADC2A9F6D}" srcOrd="1" destOrd="0" presId="urn:microsoft.com/office/officeart/2005/8/layout/orgChart1"/>
    <dgm:cxn modelId="{9971ADA7-737D-48F1-A3E1-43D9755B0E84}" type="presParOf" srcId="{401DC16C-51E8-4ABE-8D5F-7E94DC6F9F2C}" destId="{0BE28B97-B9E2-4CA5-8DDA-E757B79915CD}" srcOrd="2" destOrd="0" presId="urn:microsoft.com/office/officeart/2005/8/layout/orgChart1"/>
    <dgm:cxn modelId="{4C569D93-EC36-4D3B-B054-915E2194F4D7}" type="presParOf" srcId="{FE07C900-C1B1-490A-91C6-50D9CF87C477}" destId="{FE2150D8-3A54-41DA-ABB9-2D5231213E67}" srcOrd="4" destOrd="0" presId="urn:microsoft.com/office/officeart/2005/8/layout/orgChart1"/>
    <dgm:cxn modelId="{C7BECE8D-DC2B-4CF0-9944-971B55D6CD5C}" type="presParOf" srcId="{FE07C900-C1B1-490A-91C6-50D9CF87C477}" destId="{33C14F37-E962-412B-8DCC-00D4ABBBD89D}" srcOrd="5" destOrd="0" presId="urn:microsoft.com/office/officeart/2005/8/layout/orgChart1"/>
    <dgm:cxn modelId="{551B1BFD-595C-40CB-AA82-0FF9C682087F}" type="presParOf" srcId="{33C14F37-E962-412B-8DCC-00D4ABBBD89D}" destId="{C48633CA-4FC1-4187-9D1F-60D1D8CE0954}" srcOrd="0" destOrd="0" presId="urn:microsoft.com/office/officeart/2005/8/layout/orgChart1"/>
    <dgm:cxn modelId="{FE6F6BF1-390E-4930-8CF1-9289E16A3E5F}" type="presParOf" srcId="{C48633CA-4FC1-4187-9D1F-60D1D8CE0954}" destId="{31B819A7-C98C-485A-B764-92954E19C6FE}" srcOrd="0" destOrd="0" presId="urn:microsoft.com/office/officeart/2005/8/layout/orgChart1"/>
    <dgm:cxn modelId="{3BB3F980-3216-4B3B-A706-8936ECD94AFF}" type="presParOf" srcId="{C48633CA-4FC1-4187-9D1F-60D1D8CE0954}" destId="{43D3A68E-1E2A-496A-8D7B-92A067A2C400}" srcOrd="1" destOrd="0" presId="urn:microsoft.com/office/officeart/2005/8/layout/orgChart1"/>
    <dgm:cxn modelId="{BB2BFFB6-E4E0-4DEE-A015-45B2411F67EC}" type="presParOf" srcId="{33C14F37-E962-412B-8DCC-00D4ABBBD89D}" destId="{1693DC98-0953-43A7-B6DB-5C624596040E}" srcOrd="1" destOrd="0" presId="urn:microsoft.com/office/officeart/2005/8/layout/orgChart1"/>
    <dgm:cxn modelId="{D3C82EA4-A55C-488B-B925-8902B91B08B0}" type="presParOf" srcId="{33C14F37-E962-412B-8DCC-00D4ABBBD89D}" destId="{F00CE0EE-0936-4E72-ABC0-516B51644F97}" srcOrd="2" destOrd="0" presId="urn:microsoft.com/office/officeart/2005/8/layout/orgChart1"/>
    <dgm:cxn modelId="{45F664F5-1DE0-4594-9C2E-5B39820A2577}" type="presParOf" srcId="{FE07C900-C1B1-490A-91C6-50D9CF87C477}" destId="{214EB879-75D8-4AA5-A205-3B3863A32C1A}" srcOrd="6" destOrd="0" presId="urn:microsoft.com/office/officeart/2005/8/layout/orgChart1"/>
    <dgm:cxn modelId="{4A240E50-9D92-4317-BEF8-2403F384B594}" type="presParOf" srcId="{FE07C900-C1B1-490A-91C6-50D9CF87C477}" destId="{C43CF361-5F93-427E-A613-038295C59E33}" srcOrd="7" destOrd="0" presId="urn:microsoft.com/office/officeart/2005/8/layout/orgChart1"/>
    <dgm:cxn modelId="{4E3A1EEC-E23A-49C7-8362-EF2FE45BB265}" type="presParOf" srcId="{C43CF361-5F93-427E-A613-038295C59E33}" destId="{9DA83AC9-B6AE-47E1-9F05-C3CDC6707A2E}" srcOrd="0" destOrd="0" presId="urn:microsoft.com/office/officeart/2005/8/layout/orgChart1"/>
    <dgm:cxn modelId="{28999F6F-1D71-4DAA-AD4D-C4EC2964029A}" type="presParOf" srcId="{9DA83AC9-B6AE-47E1-9F05-C3CDC6707A2E}" destId="{7837DBE6-1B39-4BCF-9CDB-D84F3460C961}" srcOrd="0" destOrd="0" presId="urn:microsoft.com/office/officeart/2005/8/layout/orgChart1"/>
    <dgm:cxn modelId="{F6EAFEB1-5C28-4230-9D72-FC9D5095B60C}" type="presParOf" srcId="{9DA83AC9-B6AE-47E1-9F05-C3CDC6707A2E}" destId="{8840D244-D3D3-4237-B44A-34DC4E71ECB6}" srcOrd="1" destOrd="0" presId="urn:microsoft.com/office/officeart/2005/8/layout/orgChart1"/>
    <dgm:cxn modelId="{1F1D20CD-7888-40C3-8394-E5C16D55B988}" type="presParOf" srcId="{C43CF361-5F93-427E-A613-038295C59E33}" destId="{721970D4-3CE9-4B2E-B1D2-FB73F47B53A4}" srcOrd="1" destOrd="0" presId="urn:microsoft.com/office/officeart/2005/8/layout/orgChart1"/>
    <dgm:cxn modelId="{B7BA4B11-8A13-40F3-AD7B-A76A5D0FB27B}" type="presParOf" srcId="{C43CF361-5F93-427E-A613-038295C59E33}" destId="{414E6761-C448-41AA-90CF-5F5A42A095DC}" srcOrd="2" destOrd="0" presId="urn:microsoft.com/office/officeart/2005/8/layout/orgChart1"/>
    <dgm:cxn modelId="{D052B18E-A4AC-4A6A-AE08-D689ABEF5399}" type="presParOf" srcId="{1FA5EBCD-8396-4CD7-BC34-31734714A750}" destId="{5DBBDDCF-E8D5-4C14-8D09-E128782201D0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3A011-E29A-470E-AFA5-EC9FA49B7423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72BAAD-7997-438A-AA9E-881882DB94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486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2BAAD-7997-438A-AA9E-881882DB943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FE11A96-A53C-4CA7-B10C-A0127118BA37}" type="slidenum">
              <a:rPr lang="ru-RU" altLang="ru-RU"/>
              <a:pPr/>
              <a:t>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2BAAD-7997-438A-AA9E-881882DB9434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2130425"/>
            <a:ext cx="648072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6229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3B71-3798-45BC-90E5-B717C5D486ED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7CD7-FB9F-4146-8A8C-E5781BEFD0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718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3B71-3798-45BC-90E5-B717C5D486ED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7CD7-FB9F-4146-8A8C-E5781BEFD0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270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3B71-3798-45BC-90E5-B717C5D486ED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7CD7-FB9F-4146-8A8C-E5781BEFD0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731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3B71-3798-45BC-90E5-B717C5D486ED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7CD7-FB9F-4146-8A8C-E5781BEFD0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503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3B71-3798-45BC-90E5-B717C5D486ED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7CD7-FB9F-4146-8A8C-E5781BEFD0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156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3B71-3798-45BC-90E5-B717C5D486ED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7CD7-FB9F-4146-8A8C-E5781BEFD0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653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3B71-3798-45BC-90E5-B717C5D486ED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7CD7-FB9F-4146-8A8C-E5781BEFD0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030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3B71-3798-45BC-90E5-B717C5D486ED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7CD7-FB9F-4146-8A8C-E5781BEFD0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5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3B71-3798-45BC-90E5-B717C5D486ED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7CD7-FB9F-4146-8A8C-E5781BEFD0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910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3B71-3798-45BC-90E5-B717C5D486ED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7CD7-FB9F-4146-8A8C-E5781BEFD0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909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3B71-3798-45BC-90E5-B717C5D486ED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7CD7-FB9F-4146-8A8C-E5781BEFD0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614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93B71-3798-45BC-90E5-B717C5D486ED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67CD7-FB9F-4146-8A8C-E5781BEFD0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5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1;&#1086;&#1075;&#1086;&#1087;&#1077;&#1076;\Desktop\&#1043;&#1055;&#1057;%20&#1076;&#1077;&#1082;&#1072;&#1073;&#1088;&#1100;%202021\&#1085;&#1086;&#1074;&#1086;&#1077;%20&#1074;&#1080;&#1076;&#1077;&#1086;%20&#1082;%2020.12.2021\&#1055;&#1086;&#1084;&#1086;&#1075;&#1072;&#1090;&#1077;&#1083;&#1080;.mp4" TargetMode="Externa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1;&#1086;&#1075;&#1086;&#1087;&#1077;&#1076;\Desktop\&#1043;&#1055;&#1057;%20&#1076;&#1077;&#1082;&#1072;&#1073;&#1088;&#1100;%202021\&#1085;&#1086;&#1074;&#1086;&#1077;%20&#1074;&#1080;&#1076;&#1077;&#1086;%20&#1082;%2020.12.2021\&#1043;&#1086;&#1088;&#1086;&#1076;%20&#1084;&#1077;&#1095;&#1090;&#1099;%201.mp4" TargetMode="Externa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1;&#1086;&#1075;&#1086;&#1087;&#1077;&#1076;\Desktop\&#1043;&#1055;&#1057;%20&#1076;&#1077;&#1082;&#1072;&#1073;&#1088;&#1100;%202021\&#1085;&#1086;&#1074;&#1086;&#1077;%20&#1074;&#1080;&#1076;&#1077;&#1086;%20&#1082;%2020.12.2021\&#1056;&#1080;&#1089;&#1091;&#1077;&#1084;%20&#1085;&#1072;&#1089;&#1090;&#1088;&#1086;&#1077;&#1085;&#1080;&#1077;%201.mp4" TargetMode="Externa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0;&#1076;&#1084;&#1080;&#1085;\Desktop\&#1089;&#1077;&#1084;&#1080;&#1085;&#1072;&#1088;%2020.12.2021\&#1085;&#1086;&#1074;&#1086;&#1077;%20&#1074;&#1080;&#1076;&#1077;&#1086;%20&#1082;%2020.12.2021\&#1079;&#1072;&#1085;&#1103;&#1090;&#1080;&#1077;%20%20&#1057;&#1082;&#1072;&#1079;&#1082;&#1072;%20&#1086;%20&#1057;&#1077;&#1088;&#1077;&#1078;&#1077;%201.mp4" TargetMode="External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roditel48.ru/aboutUs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c.lipetskddo.ru/" TargetMode="External"/><Relationship Id="rId5" Type="http://schemas.openxmlformats.org/officeDocument/2006/relationships/image" Target="../media/image30.jpeg"/><Relationship Id="rId4" Type="http://schemas.openxmlformats.org/officeDocument/2006/relationships/hyperlink" Target="https://&#1088;&#1072;&#1089;&#1090;&#1080;&#1084;&#1076;&#1077;&#1090;&#1077;&#1081;.&#1088;&#1092;/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7" y="2204864"/>
            <a:ext cx="6929940" cy="237626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Аспекты деятельности</a:t>
            </a:r>
            <a:b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педагога-психолога по сопровождению воспитательного процесса в ОУ, реализующих программы </a:t>
            </a:r>
            <a:b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дошкольного образования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4797152"/>
            <a:ext cx="6624736" cy="115212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20-21 декабря 2021 г.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Админ\Desktop\недел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"/>
            <a:ext cx="1907704" cy="1739282"/>
          </a:xfrm>
          <a:prstGeom prst="rect">
            <a:avLst/>
          </a:prstGeom>
          <a:noFill/>
        </p:spPr>
      </p:pic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-252536" y="1459524"/>
            <a:ext cx="96125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ГОРОДСКОЕ ПРОФЕССИОНАЛЬНОЕ СООБЩЕСТВО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 «ПСИХОЛОГО-ПЕДАГОГИЧЕСКОЕ СОПРОВОЖДЕНИЕ  ОБРАЗОВАТЕЛЬНОГО  ПРОЦЕССА»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79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ru-RU" altLang="ru-RU" sz="3600" b="1" dirty="0" smtClean="0">
                <a:solidFill>
                  <a:srgbClr val="0070C0"/>
                </a:solidFill>
              </a:rPr>
              <a:t/>
            </a:r>
            <a:br>
              <a:rPr lang="ru-RU" altLang="ru-RU" sz="3600" b="1" dirty="0" smtClean="0">
                <a:solidFill>
                  <a:srgbClr val="0070C0"/>
                </a:solidFill>
              </a:rPr>
            </a:br>
            <a:r>
              <a:rPr lang="ru-RU" altLang="ru-RU" sz="3600" b="1" dirty="0" smtClean="0">
                <a:solidFill>
                  <a:srgbClr val="0070C0"/>
                </a:solidFill>
              </a:rPr>
              <a:t>Содержание Программы воспитания реализуется в ходе освоения всех образовательных областей:</a:t>
            </a:r>
            <a:endParaRPr lang="ru-RU" sz="3600" b="1" dirty="0" smtClean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44824"/>
            <a:ext cx="8784976" cy="501317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defRPr/>
            </a:pPr>
            <a:endParaRPr lang="ru-RU" sz="2400" b="1" i="1" dirty="0" smtClean="0">
              <a:solidFill>
                <a:srgbClr val="002060"/>
              </a:solidFill>
            </a:endParaRPr>
          </a:p>
          <a:p>
            <a:pPr algn="just"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социально – коммуникативное развитие;</a:t>
            </a:r>
          </a:p>
          <a:p>
            <a:pPr algn="just"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познавательное развитие;</a:t>
            </a:r>
          </a:p>
          <a:p>
            <a:pPr algn="just"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речевое развитие;</a:t>
            </a:r>
          </a:p>
          <a:p>
            <a:pPr algn="just"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художественно – эстетическое развитие;</a:t>
            </a:r>
          </a:p>
          <a:p>
            <a:pPr algn="just"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физическое развитие.</a:t>
            </a:r>
          </a:p>
        </p:txBody>
      </p:sp>
      <p:pic>
        <p:nvPicPr>
          <p:cNvPr id="4" name="Picture 2" descr="C:\Users\Админ\Desktop\недел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5786" y="0"/>
            <a:ext cx="718214" cy="692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ru-RU" altLang="ru-RU" sz="3600" b="1" dirty="0" smtClean="0">
                <a:solidFill>
                  <a:srgbClr val="0070C0"/>
                </a:solidFill>
              </a:rPr>
              <a:t/>
            </a:r>
            <a:br>
              <a:rPr lang="ru-RU" altLang="ru-RU" sz="3600" b="1" dirty="0" smtClean="0">
                <a:solidFill>
                  <a:srgbClr val="0070C0"/>
                </a:solidFill>
              </a:rPr>
            </a:br>
            <a:r>
              <a:rPr lang="ru-RU" altLang="ru-RU" sz="3600" b="1" dirty="0" smtClean="0">
                <a:solidFill>
                  <a:srgbClr val="0070C0"/>
                </a:solidFill>
              </a:rPr>
              <a:t>Система </a:t>
            </a:r>
            <a:r>
              <a:rPr lang="ru-RU" altLang="ru-RU" sz="3600" b="1" dirty="0" err="1" smtClean="0">
                <a:solidFill>
                  <a:srgbClr val="0070C0"/>
                </a:solidFill>
              </a:rPr>
              <a:t>психолого</a:t>
            </a:r>
            <a:r>
              <a:rPr lang="ru-RU" altLang="ru-RU" sz="3600" b="1" dirty="0" smtClean="0">
                <a:solidFill>
                  <a:srgbClr val="0070C0"/>
                </a:solidFill>
              </a:rPr>
              <a:t> – педагогического сопровождения воспитания детей дошкольного возраста направлена на:</a:t>
            </a:r>
            <a:endParaRPr lang="ru-RU" sz="3600" b="1" dirty="0" smtClean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44824"/>
            <a:ext cx="8784976" cy="501317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endParaRPr lang="ru-RU" altLang="ru-RU" sz="2400" dirty="0" smtClean="0">
              <a:solidFill>
                <a:srgbClr val="002060"/>
              </a:solidFill>
            </a:endParaRPr>
          </a:p>
          <a:p>
            <a:pPr algn="just"/>
            <a:r>
              <a:rPr lang="ru-RU" altLang="ru-RU" sz="2400" dirty="0" smtClean="0">
                <a:solidFill>
                  <a:srgbClr val="002060"/>
                </a:solidFill>
              </a:rPr>
              <a:t>коррекцию и развитие эмоционально – личностной, коммуникативной сферы детей;</a:t>
            </a:r>
          </a:p>
          <a:p>
            <a:pPr algn="just"/>
            <a:r>
              <a:rPr lang="ru-RU" altLang="ru-RU" sz="2400" dirty="0" smtClean="0">
                <a:solidFill>
                  <a:srgbClr val="002060"/>
                </a:solidFill>
              </a:rPr>
              <a:t>адекватную адаптацию их к социуму;</a:t>
            </a:r>
          </a:p>
          <a:p>
            <a:pPr algn="just"/>
            <a:r>
              <a:rPr lang="ru-RU" altLang="ru-RU" sz="2400" dirty="0" smtClean="0">
                <a:solidFill>
                  <a:srgbClr val="002060"/>
                </a:solidFill>
              </a:rPr>
              <a:t>решение проблем, возникающих при организации процесса воспитания, обучения и развития детей;</a:t>
            </a:r>
          </a:p>
          <a:p>
            <a:pPr algn="just"/>
            <a:r>
              <a:rPr lang="ru-RU" altLang="ru-RU" sz="2400" dirty="0" smtClean="0">
                <a:solidFill>
                  <a:srgbClr val="002060"/>
                </a:solidFill>
              </a:rPr>
              <a:t>решение проблем, обусловленных вызовами социальной среды;</a:t>
            </a:r>
          </a:p>
          <a:p>
            <a:pPr algn="just"/>
            <a:r>
              <a:rPr lang="ru-RU" altLang="ru-RU" sz="2400" dirty="0" smtClean="0">
                <a:solidFill>
                  <a:srgbClr val="002060"/>
                </a:solidFill>
              </a:rPr>
              <a:t>формирование атмосферы позитивного взаимодействия и развития всех участников образовательных отношений.</a:t>
            </a:r>
          </a:p>
        </p:txBody>
      </p:sp>
      <p:pic>
        <p:nvPicPr>
          <p:cNvPr id="4" name="Picture 2" descr="C:\Users\Админ\Desktop\недел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5786" y="0"/>
            <a:ext cx="718214" cy="692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7" y="2204864"/>
            <a:ext cx="6929940" cy="2376264"/>
          </a:xfrm>
        </p:spPr>
        <p:txBody>
          <a:bodyPr>
            <a:noAutofit/>
          </a:bodyPr>
          <a:lstStyle/>
          <a:p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</a:rPr>
              <a:t>Аспекты деятельности</a:t>
            </a:r>
            <a:b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</a:rPr>
            </a:b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</a:rPr>
              <a:t> педагога-психолога по сопровождению воспитательного процесса в ОУ, реализующих программы </a:t>
            </a:r>
            <a:b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</a:rPr>
            </a:b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</a:rPr>
              <a:t>дошкольного образования</a:t>
            </a: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99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4797152"/>
            <a:ext cx="6624736" cy="1152128"/>
          </a:xfrm>
        </p:spPr>
        <p:txBody>
          <a:bodyPr>
            <a:normAutofit/>
          </a:bodyPr>
          <a:lstStyle/>
          <a:p>
            <a:pPr algn="r"/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Админ\Desktop\недел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4420" y="1"/>
            <a:ext cx="1549580" cy="1412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979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Вариативность  направлений психолого-педагогического сопровождения участников образовательного процесса предполагает: 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257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сохранение и укрепление психологического здоровья воспитанников; 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формирование ценности здоровья и безопасного образа жизни; 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 развития экологической культуры и индивидуализации обучения;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 формирование коммуникативных навыков в разновозрастной среде и среде сверстников. </a:t>
            </a:r>
          </a:p>
          <a:p>
            <a:pPr marL="514350" indent="-514350">
              <a:buAutoNum type="arabicPeriod"/>
            </a:pPr>
            <a:endParaRPr lang="ru-RU" dirty="0" smtClean="0"/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Админ\Desktop\недел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5786" y="0"/>
            <a:ext cx="718214" cy="692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Задачи: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9036496" cy="580526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just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Содействие формированию у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ребѐнка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социальных качеств, общей культуры личности, способности к активному социальному взаимодействию, развитию инициативности, самостоятельности, ответственности, способности к контролю и самоорганизации. </a:t>
            </a:r>
          </a:p>
          <a:p>
            <a:pPr lvl="0" algn="just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Профилактика и преодоление трудностей в социальном и психическом здоровье воспитанников. </a:t>
            </a:r>
          </a:p>
          <a:p>
            <a:pPr lvl="0" algn="just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Выявление  условий, неблагоприятно влияющих на развитие личности ребенка.</a:t>
            </a:r>
          </a:p>
          <a:p>
            <a:pPr lvl="0" algn="just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Разработка психологических рекомендаций по проектированию образовательной среды, комфортной и безопасной для личностного развития воспитанника на каждом возрастном этапе, для своевременного предупреждения нарушений в развитии и становлении личности, ее аффективной, интеллектуальной и волевой сфер.</a:t>
            </a:r>
          </a:p>
          <a:p>
            <a:pPr lvl="0" algn="just">
              <a:buNone/>
            </a:pPr>
            <a:endParaRPr lang="ru-RU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sz="1800" dirty="0"/>
          </a:p>
        </p:txBody>
      </p:sp>
      <p:pic>
        <p:nvPicPr>
          <p:cNvPr id="4" name="Picture 2" descr="C:\Users\Админ\Desktop\недел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3161" y="0"/>
            <a:ext cx="917311" cy="8847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Задачи: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9036496" cy="537321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just"/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0" algn="just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Оказание своевременной психологической помощи и поддержки родителям воспитанников и членам педагогического коллектива ОУ в решении проблем воспитания, общения, отношений, переживаний и пр. </a:t>
            </a:r>
          </a:p>
          <a:p>
            <a:pPr lvl="0" algn="just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Повышение психологической компетентности участников образовательного процесса (администрации, педагогов, родителей (законных представителей),  психологическое просвещение и консультирование родителей (законных представителей) воспитанников по проблемам воспитания и развития. 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4" name="Picture 2" descr="C:\Users\Админ\Desktop\недел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188640"/>
            <a:ext cx="917311" cy="8847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Базис личностной культуры человека - :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8964488" cy="558924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buNone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    собственно человеческое начало в человеке, средоточие общечеловеческих ценностей (красота, добро, истина и др.) и средств жизнедеятельности (представления о действительности, способы активного воздействия на мир, проявления эмоционально-оценочного отношения к происходящему).</a:t>
            </a:r>
          </a:p>
          <a:p>
            <a:pPr lvl="0" algn="just">
              <a:buNone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4" name="Picture 2" descr="C:\Users\Админ\Desktop\недел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3161" y="0"/>
            <a:ext cx="1240839" cy="1196752"/>
          </a:xfrm>
          <a:prstGeom prst="rect">
            <a:avLst/>
          </a:prstGeom>
          <a:noFill/>
        </p:spPr>
      </p:pic>
      <p:pic>
        <p:nvPicPr>
          <p:cNvPr id="1026" name="Picture 2" descr="C:\Users\Админ\Desktop\depositphotos_51363697-stock-photo-pieces-of-puzz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4328748"/>
            <a:ext cx="3036288" cy="25292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Л.Л. </a:t>
            </a:r>
            <a:r>
              <a:rPr lang="ru-RU" sz="3200" b="1" dirty="0" err="1" smtClean="0">
                <a:solidFill>
                  <a:srgbClr val="0070C0"/>
                </a:solidFill>
              </a:rPr>
              <a:t>Люблинская</a:t>
            </a:r>
            <a:r>
              <a:rPr lang="ru-RU" sz="3200" b="1" dirty="0" smtClean="0">
                <a:solidFill>
                  <a:srgbClr val="0070C0"/>
                </a:solidFill>
              </a:rPr>
              <a:t> выделяет следующие 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основные звенья в структуре деятельности:</a:t>
            </a:r>
            <a:r>
              <a:rPr lang="ru-RU" sz="3200" dirty="0" smtClean="0">
                <a:solidFill>
                  <a:srgbClr val="0070C0"/>
                </a:solidFill>
              </a:rPr>
              <a:t/>
            </a:r>
            <a:br>
              <a:rPr lang="ru-RU" sz="3200" dirty="0" smtClean="0">
                <a:solidFill>
                  <a:srgbClr val="0070C0"/>
                </a:solidFill>
              </a:rPr>
            </a:b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28800"/>
            <a:ext cx="9036496" cy="5229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just">
              <a:buNone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• цель – что человек хочет;</a:t>
            </a:r>
          </a:p>
          <a:p>
            <a:pPr algn="just">
              <a:buNone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• мотив, побуждающий человека к действию, ради чего человек действует;</a:t>
            </a:r>
          </a:p>
          <a:p>
            <a:pPr algn="just">
              <a:buNone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•средства, используемые для достижения поставленной цели;</a:t>
            </a:r>
          </a:p>
          <a:p>
            <a:pPr algn="just">
              <a:buNone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• результаты деятельности, либо в материальной сфере, либо в духовной;</a:t>
            </a:r>
          </a:p>
          <a:p>
            <a:pPr algn="just">
              <a:buNone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• отношение человека к результатам и процессу самой деятельности.</a:t>
            </a:r>
          </a:p>
          <a:p>
            <a:endParaRPr lang="ru-RU" dirty="0"/>
          </a:p>
        </p:txBody>
      </p:sp>
      <p:pic>
        <p:nvPicPr>
          <p:cNvPr id="4" name="Picture 2" descr="C:\Users\Админ\Desktop\недел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116633"/>
            <a:ext cx="827584" cy="7981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solidFill>
                  <a:srgbClr val="0070C0"/>
                </a:solidFill>
              </a:rPr>
              <a:t>Четыре группы методов 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воспитания: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628800"/>
            <a:ext cx="8928992" cy="518457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ru-RU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>
              <a:buNone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1. Методы формирования сознания личности (взглядов, оценок, суждений, идеалов).</a:t>
            </a:r>
          </a:p>
          <a:p>
            <a:pPr algn="just">
              <a:buNone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2. Методы организации деятельности, общения, опыта поведения.</a:t>
            </a:r>
          </a:p>
          <a:p>
            <a:pPr algn="just">
              <a:buNone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3. Методы стимулирования и мотивации деятельности и поведения.</a:t>
            </a:r>
          </a:p>
          <a:p>
            <a:pPr algn="just">
              <a:buNone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4. Методы контроля, самоконтроля и самооценки деятельности и поведения.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C:\Users\Админ\Desktop\недел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179372"/>
            <a:ext cx="1364953" cy="1316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67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solidFill>
                  <a:srgbClr val="0070C0"/>
                </a:solidFill>
              </a:rPr>
              <a:t>Средство воспитания:</a:t>
            </a:r>
            <a:br>
              <a:rPr lang="ru-RU" sz="4000" b="1" dirty="0" smtClean="0">
                <a:solidFill>
                  <a:srgbClr val="0070C0"/>
                </a:solidFill>
              </a:rPr>
            </a:b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628800"/>
            <a:ext cx="8928992" cy="518457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2800" dirty="0" smtClean="0"/>
              <a:t>      </a:t>
            </a:r>
          </a:p>
          <a:p>
            <a:pPr algn="just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     все, что может использоваться в воспитательном процессе: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</a:rPr>
              <a:t>предметы, технические средства,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</a:rPr>
              <a:t>разнообразные виды деятельности,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</a:rPr>
              <a:t>технологии,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</a:rPr>
              <a:t>средства информации,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</a:rPr>
              <a:t>игрушки,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</a:rPr>
              <a:t>наглядные пособия.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C:\Users\Админ\Desktop\недел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179372"/>
            <a:ext cx="1364953" cy="1316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ПЛАН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257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514350" indent="-51435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1</a:t>
            </a:r>
            <a:r>
              <a:rPr lang="ru-RU" sz="2400" b="1" i="1" dirty="0" smtClean="0">
                <a:solidFill>
                  <a:srgbClr val="002060"/>
                </a:solidFill>
              </a:rPr>
              <a:t>.</a:t>
            </a:r>
            <a:r>
              <a:rPr lang="ru-RU" sz="2400" i="1" dirty="0" smtClean="0">
                <a:solidFill>
                  <a:srgbClr val="002060"/>
                </a:solidFill>
              </a:rPr>
              <a:t>     </a:t>
            </a:r>
            <a:r>
              <a:rPr lang="ru-RU" sz="2400" b="1" dirty="0" smtClean="0">
                <a:solidFill>
                  <a:srgbClr val="002060"/>
                </a:solidFill>
              </a:rPr>
              <a:t>Воспитание гармонично развитой и социально ответственной личности как основной приоритет государственной политики развития образования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 ( </a:t>
            </a:r>
            <a:r>
              <a:rPr lang="ru-RU" sz="2400" i="1" dirty="0" smtClean="0">
                <a:solidFill>
                  <a:srgbClr val="002060"/>
                </a:solidFill>
              </a:rPr>
              <a:t>заведующая </a:t>
            </a:r>
            <a:r>
              <a:rPr lang="ru-RU" sz="2400" i="1" dirty="0">
                <a:solidFill>
                  <a:srgbClr val="002060"/>
                </a:solidFill>
              </a:rPr>
              <a:t>ДОУ № 91 Коростелева Е.В</a:t>
            </a:r>
            <a:r>
              <a:rPr lang="ru-RU" sz="2400" i="1" dirty="0" smtClean="0">
                <a:solidFill>
                  <a:srgbClr val="002060"/>
                </a:solidFill>
              </a:rPr>
              <a:t>.).</a:t>
            </a:r>
            <a:endParaRPr lang="ru-RU" sz="2400" b="1" dirty="0">
              <a:solidFill>
                <a:srgbClr val="002060"/>
              </a:solidFill>
            </a:endParaRPr>
          </a:p>
          <a:p>
            <a:pPr marL="514350" indent="-51435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2</a:t>
            </a:r>
            <a:r>
              <a:rPr lang="ru-RU" sz="2400" b="1" dirty="0" smtClean="0">
                <a:solidFill>
                  <a:srgbClr val="002060"/>
                </a:solidFill>
              </a:rPr>
              <a:t>.     Определение «психологической помощи» в образовании.</a:t>
            </a:r>
          </a:p>
          <a:p>
            <a:pPr marL="514350" indent="-514350" algn="just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3.  </a:t>
            </a:r>
            <a:r>
              <a:rPr lang="ru-RU" sz="2400" b="1" dirty="0" smtClean="0">
                <a:solidFill>
                  <a:srgbClr val="002060"/>
                </a:solidFill>
              </a:rPr>
              <a:t>Методы </a:t>
            </a:r>
            <a:r>
              <a:rPr lang="ru-RU" sz="2400" b="1" dirty="0" smtClean="0">
                <a:solidFill>
                  <a:srgbClr val="002060"/>
                </a:solidFill>
              </a:rPr>
              <a:t>и средства </a:t>
            </a:r>
            <a:r>
              <a:rPr lang="ru-RU" sz="2400" b="1" dirty="0" smtClean="0">
                <a:solidFill>
                  <a:srgbClr val="002060"/>
                </a:solidFill>
              </a:rPr>
              <a:t>воспитания</a:t>
            </a:r>
            <a:r>
              <a:rPr lang="ru-RU" sz="2400" i="1" dirty="0" smtClean="0">
                <a:solidFill>
                  <a:srgbClr val="002060"/>
                </a:solidFill>
              </a:rPr>
              <a:t> </a:t>
            </a:r>
            <a:r>
              <a:rPr lang="ru-RU" sz="2400" i="1" dirty="0">
                <a:solidFill>
                  <a:srgbClr val="002060"/>
                </a:solidFill>
              </a:rPr>
              <a:t>(</a:t>
            </a:r>
            <a:r>
              <a:rPr lang="ru-RU" sz="2400" i="1" dirty="0" smtClean="0">
                <a:solidFill>
                  <a:srgbClr val="002060"/>
                </a:solidFill>
              </a:rPr>
              <a:t>педагог-психолог </a:t>
            </a:r>
            <a:r>
              <a:rPr lang="ru-RU" sz="2400" i="1" dirty="0">
                <a:solidFill>
                  <a:srgbClr val="002060"/>
                </a:solidFill>
              </a:rPr>
              <a:t>ДОУ № </a:t>
            </a:r>
            <a:r>
              <a:rPr lang="ru-RU" sz="2400" i="1" dirty="0" smtClean="0">
                <a:solidFill>
                  <a:srgbClr val="002060"/>
                </a:solidFill>
              </a:rPr>
              <a:t>91 </a:t>
            </a:r>
            <a:r>
              <a:rPr lang="ru-RU" sz="2400" i="1" dirty="0" err="1">
                <a:solidFill>
                  <a:srgbClr val="002060"/>
                </a:solidFill>
              </a:rPr>
              <a:t>Устимец</a:t>
            </a:r>
            <a:r>
              <a:rPr lang="ru-RU" sz="2400" i="1" dirty="0">
                <a:solidFill>
                  <a:srgbClr val="002060"/>
                </a:solidFill>
              </a:rPr>
              <a:t> А.В</a:t>
            </a:r>
            <a:r>
              <a:rPr lang="ru-RU" sz="2400" i="1" dirty="0" smtClean="0">
                <a:solidFill>
                  <a:srgbClr val="002060"/>
                </a:solidFill>
              </a:rPr>
              <a:t>.).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marL="514350" indent="-514350" algn="just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4. Деятельность </a:t>
            </a:r>
            <a:r>
              <a:rPr lang="ru-RU" sz="2400" b="1" dirty="0" smtClean="0">
                <a:solidFill>
                  <a:srgbClr val="002060"/>
                </a:solidFill>
              </a:rPr>
              <a:t>педагога-психолога по сопровождению воспитательного процесса в ОУ.</a:t>
            </a: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  <a:p>
            <a:pPr marL="514350" indent="-514350" algn="just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      4.1. Содержание психологического сопровождения воспитания  детей дошкольного </a:t>
            </a:r>
            <a:r>
              <a:rPr lang="ru-RU" sz="2400" b="1" dirty="0" smtClean="0">
                <a:solidFill>
                  <a:srgbClr val="002060"/>
                </a:solidFill>
              </a:rPr>
              <a:t>возраста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i="1" dirty="0" smtClean="0">
                <a:solidFill>
                  <a:srgbClr val="002060"/>
                </a:solidFill>
              </a:rPr>
              <a:t>(педагоги-психологи ДОУ № 91 Стрелкова Т.С., </a:t>
            </a:r>
            <a:r>
              <a:rPr lang="ru-RU" sz="2400" i="1" dirty="0" err="1" smtClean="0">
                <a:solidFill>
                  <a:srgbClr val="002060"/>
                </a:solidFill>
              </a:rPr>
              <a:t>Устимец</a:t>
            </a:r>
            <a:r>
              <a:rPr lang="ru-RU" sz="2400" i="1" dirty="0" smtClean="0">
                <a:solidFill>
                  <a:srgbClr val="002060"/>
                </a:solidFill>
              </a:rPr>
              <a:t> А.В.).</a:t>
            </a:r>
            <a:endParaRPr lang="ru-RU" sz="2400" i="1" dirty="0" smtClean="0">
              <a:solidFill>
                <a:srgbClr val="002060"/>
              </a:solidFill>
            </a:endParaRPr>
          </a:p>
          <a:p>
            <a:pPr marL="514350" indent="-514350" algn="just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      4.2. Организация взаимодействия с семьями воспитанников в рамках  психологического сопровождения процесса воспитания.</a:t>
            </a: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  <a:p>
            <a:pPr marL="514350" indent="-514350" algn="just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      4.3.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Сопровождение профессионального мастерства педагогов с целью повышения психологической компетентности в вопросах воспитания детей. </a:t>
            </a:r>
            <a:r>
              <a:rPr lang="ru-RU" sz="2400" i="1" dirty="0">
                <a:solidFill>
                  <a:srgbClr val="002060"/>
                </a:solidFill>
              </a:rPr>
              <a:t>(педагог-психолог ДОУ № 91 </a:t>
            </a:r>
            <a:r>
              <a:rPr lang="ru-RU" sz="2400" i="1" dirty="0" err="1">
                <a:solidFill>
                  <a:srgbClr val="002060"/>
                </a:solidFill>
              </a:rPr>
              <a:t>Устимец</a:t>
            </a:r>
            <a:r>
              <a:rPr lang="ru-RU" sz="2400" i="1" dirty="0">
                <a:solidFill>
                  <a:srgbClr val="002060"/>
                </a:solidFill>
              </a:rPr>
              <a:t> А.В</a:t>
            </a:r>
            <a:r>
              <a:rPr lang="ru-RU" sz="2400" i="1" dirty="0" smtClean="0">
                <a:solidFill>
                  <a:srgbClr val="002060"/>
                </a:solidFill>
              </a:rPr>
              <a:t>.).</a:t>
            </a:r>
            <a:endParaRPr lang="ru-RU" sz="2400" b="1" dirty="0">
              <a:solidFill>
                <a:srgbClr val="002060"/>
              </a:solidFill>
            </a:endParaRPr>
          </a:p>
          <a:p>
            <a:pPr marL="514350" indent="-514350" algn="just">
              <a:buNone/>
            </a:pP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36004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Диагностические методики</a:t>
            </a:r>
            <a:endParaRPr lang="ru-RU" sz="28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6152072"/>
              </p:ext>
            </p:extLst>
          </p:nvPr>
        </p:nvGraphicFramePr>
        <p:xfrm>
          <a:off x="179512" y="615521"/>
          <a:ext cx="8784976" cy="624247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528392"/>
                <a:gridCol w="5256584"/>
              </a:tblGrid>
              <a:tr h="4721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Методики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Цели</a:t>
                      </a:r>
                      <a:endParaRPr lang="ru-RU" sz="2400" dirty="0"/>
                    </a:p>
                  </a:txBody>
                  <a:tcPr/>
                </a:tc>
              </a:tr>
              <a:tr h="723948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Тест "Страхи в домиках" (</a:t>
                      </a: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модификация </a:t>
                      </a:r>
                      <a:r>
                        <a:rPr lang="ru-RU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Панфиловой М.А. )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  Выявление </a:t>
                      </a:r>
                      <a:r>
                        <a:rPr lang="ru-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страхов у детей и определение </a:t>
                      </a:r>
                      <a:endParaRPr lang="ru-RU" sz="20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     их </a:t>
                      </a:r>
                      <a:r>
                        <a:rPr lang="ru-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характера. 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723948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Тест тревожности. Р. </a:t>
                      </a:r>
                      <a:r>
                        <a:rPr lang="ru-RU" sz="20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Тэммл</a:t>
                      </a:r>
                      <a:r>
                        <a:rPr lang="ru-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, М. </a:t>
                      </a:r>
                      <a:r>
                        <a:rPr lang="ru-RU" sz="20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Дорки</a:t>
                      </a:r>
                      <a:r>
                        <a:rPr lang="ru-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, В. </a:t>
                      </a:r>
                      <a:r>
                        <a:rPr lang="ru-RU" sz="20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Амен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 Изучение </a:t>
                      </a:r>
                      <a:r>
                        <a:rPr lang="ru-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тревожности в типичных для </a:t>
                      </a:r>
                      <a:endParaRPr lang="ru-RU" sz="20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 ребенка </a:t>
                      </a:r>
                      <a:r>
                        <a:rPr lang="ru-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жизненных ситуациях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447896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Роньжина</a:t>
                      </a:r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А.С. Диагностика </a:t>
                      </a:r>
                      <a:r>
                        <a:rPr lang="ru-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уровня </a:t>
                      </a:r>
                      <a:r>
                        <a:rPr lang="ru-RU" sz="20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адаптированности</a:t>
                      </a:r>
                      <a:r>
                        <a:rPr lang="ru-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ребенка</a:t>
                      </a:r>
                      <a:r>
                        <a:rPr lang="ru-RU" sz="20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к</a:t>
                      </a:r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дошкольному учреждению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 Выявление </a:t>
                      </a:r>
                      <a:r>
                        <a:rPr lang="ru-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уровня </a:t>
                      </a:r>
                      <a:r>
                        <a:rPr lang="ru-RU" sz="20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адаптированности</a:t>
                      </a:r>
                      <a:r>
                        <a:rPr lang="ru-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к </a:t>
                      </a:r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                     дошкольному            учреждению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723948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Карта наблюдения Д. </a:t>
                      </a:r>
                      <a:r>
                        <a:rPr lang="ru-RU" sz="20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Стотта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 Изучение </a:t>
                      </a:r>
                      <a:r>
                        <a:rPr lang="ru-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эмоциональной и </a:t>
                      </a:r>
                      <a:endParaRPr lang="ru-RU" sz="20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  поведенческой </a:t>
                      </a:r>
                      <a:r>
                        <a:rPr lang="ru-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сферы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085922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"Лесенка" </a:t>
                      </a:r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Щур В.Г. </a:t>
                      </a:r>
                      <a:r>
                        <a:rPr lang="ru-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модификация Прихожан А.М.)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  Выявление </a:t>
                      </a:r>
                      <a:r>
                        <a:rPr lang="ru-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системы представлений ребенка о </a:t>
                      </a:r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     том</a:t>
                      </a:r>
                      <a:r>
                        <a:rPr lang="ru-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, </a:t>
                      </a:r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как     он </a:t>
                      </a:r>
                      <a:r>
                        <a:rPr lang="ru-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оценивает себя сам, как, </a:t>
                      </a:r>
                      <a:endParaRPr lang="ru-RU" sz="20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по </a:t>
                      </a:r>
                      <a:r>
                        <a:rPr lang="ru-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его мнению, </a:t>
                      </a:r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его   оценивают </a:t>
                      </a:r>
                      <a:r>
                        <a:rPr lang="ru-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другие </a:t>
                      </a:r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люди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064676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Определение эмоционального уровня самооценки </a:t>
                      </a:r>
                      <a:endParaRPr lang="ru-RU" sz="20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Захарова</a:t>
                      </a:r>
                      <a:r>
                        <a:rPr lang="ru-RU" sz="20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А.В.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 indent="-106045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  Выявление </a:t>
                      </a:r>
                      <a:r>
                        <a:rPr lang="ru-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эмоционального уровня самооценки, социальной </a:t>
                      </a:r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заинтересованности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5" name="Picture 2" descr="C:\Users\Админ\Desktop\недел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8424" y="0"/>
            <a:ext cx="755576" cy="6926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926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36004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Диагностические методики</a:t>
            </a:r>
            <a:endParaRPr lang="ru-RU" sz="28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6152072"/>
              </p:ext>
            </p:extLst>
          </p:nvPr>
        </p:nvGraphicFramePr>
        <p:xfrm>
          <a:off x="251520" y="582330"/>
          <a:ext cx="8784977" cy="619842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816425"/>
                <a:gridCol w="4968552"/>
              </a:tblGrid>
              <a:tr h="39972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Методики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Цели</a:t>
                      </a:r>
                      <a:endParaRPr lang="ru-RU" sz="2400" dirty="0"/>
                    </a:p>
                  </a:txBody>
                  <a:tcPr/>
                </a:tc>
              </a:tr>
              <a:tr h="805294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Тест Рене Жиля в адаптации </a:t>
                      </a:r>
                      <a:r>
                        <a:rPr lang="ru-RU" sz="19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Гильяшевой</a:t>
                      </a:r>
                      <a:r>
                        <a:rPr lang="ru-RU" sz="19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И.Н., Игнатьевой Н.Д.</a:t>
                      </a:r>
                      <a:endParaRPr lang="ru-RU" sz="19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 indent="-106045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  Изучение </a:t>
                      </a:r>
                      <a:r>
                        <a:rPr lang="ru-RU" sz="19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личности ребенка и особенностей отношения его к близким людям</a:t>
                      </a:r>
                      <a:endParaRPr lang="ru-RU" sz="19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109882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Моральные дилеммы (задачи Пиаже)</a:t>
                      </a:r>
                      <a:endParaRPr lang="ru-RU" sz="19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 indent="-106045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   Исследование </a:t>
                      </a:r>
                      <a:r>
                        <a:rPr lang="ru-RU" sz="19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развития действий нравственно-этического </a:t>
                      </a:r>
                      <a:r>
                        <a:rPr lang="ru-RU" sz="19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 оценивания</a:t>
                      </a:r>
                      <a:r>
                        <a:rPr lang="ru-RU" sz="19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, уровень моральной нормы</a:t>
                      </a:r>
                      <a:endParaRPr lang="ru-RU" sz="19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849804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Методика исследования субъективной оценки межличностных отношений ребенка (СОМОР) </a:t>
                      </a:r>
                      <a:r>
                        <a:rPr lang="ru-RU" sz="19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Семаго Н.Я.</a:t>
                      </a:r>
                      <a:endParaRPr lang="ru-RU" sz="19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 indent="-106045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 </a:t>
                      </a:r>
                      <a:r>
                        <a:rPr lang="ru-RU" sz="19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  Исследование </a:t>
                      </a:r>
                      <a:r>
                        <a:rPr lang="ru-RU" sz="19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субъективного представления </a:t>
                      </a:r>
                      <a:r>
                        <a:rPr lang="ru-RU" sz="19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ребенка о </a:t>
                      </a:r>
                      <a:r>
                        <a:rPr lang="ru-RU" sz="19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его взаимоотношениях с окружающими взрослыми и </a:t>
                      </a:r>
                      <a:r>
                        <a:rPr lang="ru-RU" sz="19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  детьми</a:t>
                      </a:r>
                      <a:r>
                        <a:rPr lang="ru-RU" sz="19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, </a:t>
                      </a:r>
                      <a:endParaRPr lang="ru-RU" sz="19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106045" indent="-106045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о </a:t>
                      </a:r>
                      <a:r>
                        <a:rPr lang="ru-RU" sz="19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самом себе и своем месте в системе </a:t>
                      </a:r>
                      <a:r>
                        <a:rPr lang="ru-RU" sz="19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</a:p>
                    <a:p>
                      <a:pPr marL="106045" indent="-106045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    </a:t>
                      </a:r>
                      <a:r>
                        <a:rPr lang="ru-RU" sz="19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социальных  взаимодействий</a:t>
                      </a:r>
                      <a:endParaRPr lang="ru-RU" sz="19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828089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Методика </a:t>
                      </a:r>
                      <a:r>
                        <a:rPr lang="ru-RU" sz="19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исследования мотивационной сферы детей старшего дошкольного и младшего школьного </a:t>
                      </a:r>
                      <a:r>
                        <a:rPr lang="ru-RU" sz="19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возраста </a:t>
                      </a:r>
                      <a:r>
                        <a:rPr lang="ru-RU" sz="19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Гуткина</a:t>
                      </a:r>
                      <a:r>
                        <a:rPr lang="ru-RU" sz="19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Н.И.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 indent="-106045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  Исследование </a:t>
                      </a:r>
                      <a:r>
                        <a:rPr lang="ru-RU" sz="19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мотивационной сферы</a:t>
                      </a:r>
                      <a:endParaRPr lang="ru-RU" sz="19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5" name="Picture 2" descr="C:\Users\Админ\Desktop\недел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8424" y="0"/>
            <a:ext cx="755576" cy="6926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926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Диагностические методики</a:t>
            </a:r>
            <a:endParaRPr lang="ru-RU" sz="3200" b="1" dirty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3340806"/>
              </p:ext>
            </p:extLst>
          </p:nvPr>
        </p:nvGraphicFramePr>
        <p:xfrm>
          <a:off x="179512" y="836712"/>
          <a:ext cx="8964488" cy="602128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917490"/>
                <a:gridCol w="5046998"/>
              </a:tblGrid>
              <a:tr h="48411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Методики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Цели</a:t>
                      </a:r>
                      <a:endParaRPr lang="ru-RU" sz="2400" dirty="0"/>
                    </a:p>
                  </a:txBody>
                  <a:tcPr/>
                </a:tc>
              </a:tr>
              <a:tr h="1107435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Цветовой Тест </a:t>
                      </a:r>
                      <a:r>
                        <a:rPr lang="ru-RU" sz="20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М.Люшера</a:t>
                      </a:r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в модификации </a:t>
                      </a:r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Тимофеевой В. И.  </a:t>
                      </a:r>
                      <a:r>
                        <a:rPr lang="ru-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и </a:t>
                      </a:r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Филимоненко Ю. И.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 indent="-106045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   Диагностика </a:t>
                      </a:r>
                      <a:r>
                        <a:rPr lang="ru-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эмоциональной </a:t>
                      </a:r>
                      <a:endParaRPr lang="ru-RU" sz="20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106045" indent="-106045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сферы </a:t>
                      </a:r>
                      <a:r>
                        <a:rPr lang="ru-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ребенка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214869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Методика Ореховой О.А. "Домики"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 indent="-106045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 Диагностика </a:t>
                      </a:r>
                      <a:r>
                        <a:rPr lang="ru-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эмоциональной сферы; духовных ценностей; </a:t>
                      </a:r>
                      <a:r>
                        <a:rPr lang="ru-RU" sz="20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деятельностных</a:t>
                      </a:r>
                      <a:r>
                        <a:rPr lang="ru-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ориентаций, в том числе уровня сформированности </a:t>
                      </a:r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предпочтений </a:t>
                      </a:r>
                      <a:r>
                        <a:rPr lang="ru-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видов деятельности; личностных отношений и вариантов личностного развития.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476580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Методика изучения понимания эмоциональных состояний людей, изображенных на картинке. </a:t>
                      </a:r>
                      <a:r>
                        <a:rPr lang="ru-RU" sz="20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Урунтаева</a:t>
                      </a:r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Г.А., </a:t>
                      </a:r>
                      <a:r>
                        <a:rPr lang="ru-RU" sz="20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Афонькина</a:t>
                      </a:r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Ю.А. 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 indent="-106045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 </a:t>
                      </a:r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 Изучение </a:t>
                      </a:r>
                      <a:r>
                        <a:rPr lang="ru-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понимания эмоциональных состояний людей, изображенных на картинке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738290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«Тест конфликтов». Волкова Г.А., Панасюк А.Ю.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 indent="-106045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 </a:t>
                      </a:r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Исследование </a:t>
                      </a:r>
                      <a:r>
                        <a:rPr lang="ru-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эмоционального благополучия в </a:t>
                      </a:r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 дошкольном учреждении.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5" name="Picture 2" descr="C:\Users\Админ\Desktop\недел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3411" y="0"/>
            <a:ext cx="970589" cy="936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448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solidFill>
                  <a:srgbClr val="0070C0"/>
                </a:solidFill>
              </a:rPr>
              <a:t>Картотеки игр и упражнений: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4" name="Picture 2" descr="C:\Users\Админ\Desktop\недел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179372"/>
            <a:ext cx="1364953" cy="1316456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717032"/>
            <a:ext cx="2627784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1268760"/>
            <a:ext cx="2687314" cy="3608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https://ds03.infourok.ru/uploads/ex/10a5/00019744-8ba70935/4/hello_html_m6babb0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052736"/>
            <a:ext cx="4139952" cy="287572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39552" y="1628800"/>
            <a:ext cx="29523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Картотека игр по социально-эмоциональному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воспитанию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2" name="Picture 2" descr="https://ds03.infourok.ru/uploads/ex/10a5/00019744-8ba70935/4/hello_html_m6babb0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931375"/>
            <a:ext cx="4139951" cy="2926625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611560" y="4293096"/>
            <a:ext cx="293407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Calibri" pitchFamily="34" charset="0"/>
                <a:cs typeface="Arial" pitchFamily="34" charset="0"/>
              </a:rPr>
              <a:t>«Ласковое имя»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i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Calibri" pitchFamily="34" charset="0"/>
                <a:cs typeface="Arial" pitchFamily="34" charset="0"/>
              </a:rPr>
              <a:t>Цель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Calibri" pitchFamily="34" charset="0"/>
                <a:cs typeface="Arial" pitchFamily="34" charset="0"/>
              </a:rPr>
              <a:t> – учить взаимодействовать друг с другом, называть имя другого ребенка.</a:t>
            </a:r>
            <a:endParaRPr lang="ru-RU" sz="12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Calibri" pitchFamily="34" charset="0"/>
                <a:cs typeface="Arial" pitchFamily="34" charset="0"/>
              </a:rPr>
              <a:t>Дети встают в круг, каждый из них по очереди выходит в центр. Все остальные дети при помощи взрослого называют варианты ласкового имени ребенка, стоящего в центре круга.</a:t>
            </a:r>
            <a:endParaRPr lang="ru-RU" sz="12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77809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Игры</a:t>
            </a:r>
            <a:endParaRPr lang="ru-RU" sz="3200" b="1" dirty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Админ\Desktop\недел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3412" y="-1"/>
            <a:ext cx="970588" cy="1080119"/>
          </a:xfrm>
          <a:prstGeom prst="rect">
            <a:avLst/>
          </a:prstGeom>
          <a:noFill/>
        </p:spPr>
      </p:pic>
      <p:pic>
        <p:nvPicPr>
          <p:cNvPr id="6" name="Помогатели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260648"/>
            <a:ext cx="9144000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37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77809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Игры</a:t>
            </a:r>
            <a:endParaRPr lang="ru-RU" sz="3200" b="1" dirty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Админ\Desktop\недел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3412" y="-1"/>
            <a:ext cx="970588" cy="1080119"/>
          </a:xfrm>
          <a:prstGeom prst="rect">
            <a:avLst/>
          </a:prstGeom>
          <a:noFill/>
        </p:spPr>
      </p:pic>
      <p:pic>
        <p:nvPicPr>
          <p:cNvPr id="6" name="Город мечты 1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-7949" y="260648"/>
            <a:ext cx="8972437" cy="649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37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77809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Игры</a:t>
            </a:r>
            <a:endParaRPr lang="ru-RU" sz="3200" b="1" dirty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Админ\Desktop\недел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3412" y="-1"/>
            <a:ext cx="970588" cy="1080119"/>
          </a:xfrm>
          <a:prstGeom prst="rect">
            <a:avLst/>
          </a:prstGeom>
          <a:noFill/>
        </p:spPr>
      </p:pic>
      <p:pic>
        <p:nvPicPr>
          <p:cNvPr id="6" name="Рисуем настроение 1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4186" y="188640"/>
            <a:ext cx="8940302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37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77809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Коррекционно-развивающие программы</a:t>
            </a:r>
            <a:br>
              <a:rPr lang="ru-RU" sz="3200" b="1" dirty="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для дошкольников</a:t>
            </a:r>
            <a:endParaRPr lang="ru-RU" sz="3200" b="1" dirty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5400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just">
              <a:buFont typeface="Wingdings" panose="05000000000000000000" pitchFamily="2" charset="2"/>
              <a:buChar char="Ø"/>
            </a:pP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Коррекционно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– развивающие занятия для детей старшего дошкольного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возраста. 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Алябьева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Е.А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«Учусь дружить!» Тренинг коммуникативных навыков у дошкольников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. 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Арцишевская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И.Л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Телесно-ориентированные подходы к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психокоррекционной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и развивающей работе с детьми. Цикл занятий (5-7 лет).  Ганичева И.В. 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«Давай поиграем!»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Тренинговое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развитие мира социальных взаимоотношений детей 3-4 лет. Цикл занятий.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Пазухина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И.А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«В мире друзей». Программа эмоционально-личностного развития детей.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Котова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Е.В. 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«Кот и пес спешат на помощь».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Анималотерапия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. Цикл занятий для детей 4-7 лет.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Кряжева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Н.Л.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2" descr="C:\Users\Админ\Desktop\недел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3412" y="-1"/>
            <a:ext cx="970588" cy="10801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237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77809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Коррекционно-развивающие программы</a:t>
            </a:r>
            <a:br>
              <a:rPr lang="ru-RU" sz="3200" b="1" dirty="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для дошкольников</a:t>
            </a:r>
            <a:endParaRPr lang="ru-RU" sz="3200" b="1" dirty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6166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just">
              <a:buFont typeface="Wingdings" panose="05000000000000000000" pitchFamily="2" charset="2"/>
              <a:buChar char="Ø"/>
            </a:pP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</a:rPr>
              <a:t>Тренинг </a:t>
            </a: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</a:rPr>
              <a:t>эффективного взаимодействия с детьми. Лютова Е.К., Монина Г.Б.                                                                                                                                              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ru-RU" sz="2200" b="1" dirty="0" err="1">
                <a:solidFill>
                  <a:schemeClr val="accent6">
                    <a:lumMod val="75000"/>
                  </a:schemeClr>
                </a:solidFill>
              </a:rPr>
              <a:t>Игротерапия</a:t>
            </a: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</a:rPr>
              <a:t>  общения». Цикл занятий с детьми дошкольного возраста. Панфилова М.А. 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</a:rPr>
              <a:t>Занятия с детьми 2-4 лет в период адаптации к дошкольному учреждению. </a:t>
            </a:r>
            <a:r>
              <a:rPr lang="ru-RU" sz="2200" b="1" dirty="0" err="1">
                <a:solidFill>
                  <a:schemeClr val="accent6">
                    <a:lumMod val="75000"/>
                  </a:schemeClr>
                </a:solidFill>
              </a:rPr>
              <a:t>Роньжина</a:t>
            </a: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</a:rPr>
              <a:t> А.С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2200" b="1" dirty="0">
              <a:solidFill>
                <a:schemeClr val="accent6">
                  <a:lumMod val="75000"/>
                </a:schemeClr>
              </a:solidFill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</a:rPr>
              <a:t>«Тропинка к своему Я».  Программа групповых занятий с дошкольниками (3-4 лет, 4-5 лет, 5-6 лет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</a:rPr>
              <a:t>).  </a:t>
            </a:r>
            <a:r>
              <a:rPr lang="ru-RU" sz="2200" b="1" dirty="0" err="1">
                <a:solidFill>
                  <a:schemeClr val="accent6">
                    <a:lumMod val="75000"/>
                  </a:schemeClr>
                </a:solidFill>
              </a:rPr>
              <a:t>Хухлаева</a:t>
            </a: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</a:rPr>
              <a:t> О.В.,  </a:t>
            </a:r>
            <a:r>
              <a:rPr lang="ru-RU" sz="2200" b="1" dirty="0" err="1">
                <a:solidFill>
                  <a:schemeClr val="accent6">
                    <a:lumMod val="75000"/>
                  </a:schemeClr>
                </a:solidFill>
              </a:rPr>
              <a:t>Хухлаев</a:t>
            </a: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</a:rPr>
              <a:t> О.Е., Первушина И.М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2200" b="1" dirty="0">
              <a:solidFill>
                <a:schemeClr val="accent6">
                  <a:lumMod val="75000"/>
                </a:schemeClr>
              </a:solidFill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</a:rPr>
              <a:t>«Цветик-</a:t>
            </a:r>
            <a:r>
              <a:rPr lang="ru-RU" sz="2200" b="1" dirty="0" err="1">
                <a:solidFill>
                  <a:schemeClr val="accent6">
                    <a:lumMod val="75000"/>
                  </a:schemeClr>
                </a:solidFill>
              </a:rPr>
              <a:t>семицветик</a:t>
            </a: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</a:rPr>
              <a:t>». Программа психолого-педагогических занятий для дошкольников  (3-4 лет, 4-5 лет, 5-6 лет, 6-7 лет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</a:rPr>
              <a:t>). </a:t>
            </a:r>
            <a:r>
              <a:rPr lang="ru-RU" sz="2200" b="1" dirty="0" err="1">
                <a:solidFill>
                  <a:schemeClr val="accent6">
                    <a:lumMod val="75000"/>
                  </a:schemeClr>
                </a:solidFill>
              </a:rPr>
              <a:t>Куражева</a:t>
            </a: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</a:rPr>
              <a:t> Н.Ю. 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</a:rPr>
              <a:t>«Вкус и запах радости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</a:rPr>
              <a:t>».  Цикл </a:t>
            </a: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</a:rPr>
              <a:t>занятий по развитию эмоциональной сферы старшего дошкольного возраста. Никифорова Л.А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2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2" descr="C:\Users\Админ\Desktop\недел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3412" y="-1"/>
            <a:ext cx="970588" cy="10801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237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Технологии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     </a:t>
            </a:r>
          </a:p>
          <a:p>
            <a:pPr algn="just"/>
            <a:endParaRPr lang="ru-RU" sz="16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ru-RU" sz="1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ru-RU" sz="1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ru-RU" sz="16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ru-RU" sz="1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ru-RU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2" descr="C:\Users\Админ\Desktop\недел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2482" y="0"/>
            <a:ext cx="1091518" cy="1052736"/>
          </a:xfrm>
          <a:prstGeom prst="rect">
            <a:avLst/>
          </a:prstGeom>
          <a:noFill/>
        </p:spPr>
      </p:pic>
      <p:sp>
        <p:nvSpPr>
          <p:cNvPr id="5" name="AutoShape 5" descr="Зачем читать детям сказки. О курочке Рябе и Рождестве Зверей | Грабенко Татьяна Михайловна  #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7" descr="Зачем читать детям сказки. О курочке Рябе и Рождестве Зверей | Грабенко Татьяна Михайловна  #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0544" y="1628800"/>
            <a:ext cx="2913456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3" descr="C:\Users\Админ\Desktop\Безымянный 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05064"/>
            <a:ext cx="3312368" cy="1925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628800"/>
            <a:ext cx="2636232" cy="1988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3" descr="C:\Users\Админ\Desktop\Безымянный 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4581128"/>
            <a:ext cx="2469599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2" descr="F:\дети 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64327" y="4005064"/>
            <a:ext cx="3179673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Админ\Desktop\семинар 20.12.2021\WhatsApp Image 2021-12-13 at 22.22.24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15816" y="1340768"/>
            <a:ext cx="3048339" cy="22862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635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Заголовок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320040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0099"/>
                </a:solidFill>
              </a:rPr>
              <a:t/>
            </a:r>
            <a:br>
              <a:rPr lang="ru-RU" sz="2800" b="1" i="1" dirty="0" smtClean="0">
                <a:solidFill>
                  <a:srgbClr val="000099"/>
                </a:solidFill>
              </a:rPr>
            </a:br>
            <a:r>
              <a:rPr lang="ru-RU" sz="2800" b="1" i="1" dirty="0" smtClean="0">
                <a:solidFill>
                  <a:srgbClr val="000099"/>
                </a:solidFill>
              </a:rPr>
              <a:t/>
            </a:r>
            <a:br>
              <a:rPr lang="ru-RU" sz="2800" b="1" i="1" dirty="0" smtClean="0">
                <a:solidFill>
                  <a:srgbClr val="000099"/>
                </a:solidFill>
              </a:rPr>
            </a:br>
            <a:r>
              <a:rPr lang="ru-RU" sz="2800" b="1" dirty="0" smtClean="0">
                <a:solidFill>
                  <a:srgbClr val="000099"/>
                </a:solidFill>
              </a:rPr>
              <a:t>Воспитание гармонично развитой </a:t>
            </a:r>
            <a:br>
              <a:rPr lang="ru-RU" sz="2800" b="1" dirty="0" smtClean="0">
                <a:solidFill>
                  <a:srgbClr val="000099"/>
                </a:solidFill>
              </a:rPr>
            </a:br>
            <a:r>
              <a:rPr lang="ru-RU" sz="2800" b="1" dirty="0" smtClean="0">
                <a:solidFill>
                  <a:srgbClr val="000099"/>
                </a:solidFill>
              </a:rPr>
              <a:t>и социально ответственной личности </a:t>
            </a:r>
            <a:br>
              <a:rPr lang="ru-RU" sz="2800" b="1" dirty="0" smtClean="0">
                <a:solidFill>
                  <a:srgbClr val="000099"/>
                </a:solidFill>
              </a:rPr>
            </a:br>
            <a:r>
              <a:rPr lang="ru-RU" sz="2800" b="1" dirty="0" smtClean="0">
                <a:solidFill>
                  <a:srgbClr val="000099"/>
                </a:solidFill>
              </a:rPr>
              <a:t>как основной приоритет </a:t>
            </a:r>
            <a:br>
              <a:rPr lang="ru-RU" sz="2800" b="1" dirty="0" smtClean="0">
                <a:solidFill>
                  <a:srgbClr val="000099"/>
                </a:solidFill>
              </a:rPr>
            </a:br>
            <a:r>
              <a:rPr lang="ru-RU" sz="2800" b="1" dirty="0" smtClean="0">
                <a:solidFill>
                  <a:srgbClr val="000099"/>
                </a:solidFill>
              </a:rPr>
              <a:t>государственной политики </a:t>
            </a:r>
            <a:br>
              <a:rPr lang="ru-RU" sz="2800" b="1" dirty="0" smtClean="0">
                <a:solidFill>
                  <a:srgbClr val="000099"/>
                </a:solidFill>
              </a:rPr>
            </a:br>
            <a:r>
              <a:rPr lang="ru-RU" sz="2800" b="1" dirty="0" smtClean="0">
                <a:solidFill>
                  <a:srgbClr val="000099"/>
                </a:solidFill>
              </a:rPr>
              <a:t>развития образования</a:t>
            </a:r>
            <a:endParaRPr lang="ru-RU" sz="2800" b="1" dirty="0" smtClean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0" y="4886325"/>
            <a:ext cx="5334000" cy="1366838"/>
          </a:xfrm>
        </p:spPr>
        <p:txBody>
          <a:bodyPr>
            <a:normAutofit/>
          </a:bodyPr>
          <a:lstStyle/>
          <a:p>
            <a:pPr algn="r">
              <a:lnSpc>
                <a:spcPct val="80000"/>
              </a:lnSpc>
              <a:defRPr/>
            </a:pPr>
            <a:endParaRPr lang="ru-RU" sz="2400" b="1" i="1" dirty="0" smtClean="0">
              <a:solidFill>
                <a:srgbClr val="2D2D8A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defRPr/>
            </a:pPr>
            <a:r>
              <a:rPr lang="ru-RU" sz="2400" b="1" i="1" dirty="0" smtClean="0">
                <a:solidFill>
                  <a:srgbClr val="002060"/>
                </a:solidFill>
              </a:rPr>
              <a:t>Заведующая ДОУ № 91 г. Липецка</a:t>
            </a:r>
          </a:p>
          <a:p>
            <a:pPr>
              <a:lnSpc>
                <a:spcPct val="80000"/>
              </a:lnSpc>
              <a:defRPr/>
            </a:pPr>
            <a:r>
              <a:rPr lang="ru-RU" sz="2400" b="1" i="1" dirty="0" smtClean="0">
                <a:solidFill>
                  <a:srgbClr val="002060"/>
                </a:solidFill>
              </a:rPr>
              <a:t> Е.В.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Коростелёва</a:t>
            </a:r>
            <a:endParaRPr lang="ru-RU" sz="2400" b="1" i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Сказочная терапия для дошкольников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56792"/>
            <a:ext cx="9036496" cy="530120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     «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Мужик, медведь и лиса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»,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Противоречка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»,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«О Курочке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Рябе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»,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«Рождестве зверей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»,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«Колобок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», «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Ружье и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сердце» (в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пособиях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Грабенко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Т.М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.) </a:t>
            </a:r>
          </a:p>
          <a:p>
            <a:pPr algn="just"/>
            <a:endParaRPr lang="ru-RU" sz="16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ru-RU" sz="1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ru-RU" sz="1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ru-RU" sz="16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ru-RU" sz="1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ru-RU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2" descr="C:\Users\Админ\Desktop\недел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2482" y="0"/>
            <a:ext cx="1091518" cy="1052736"/>
          </a:xfrm>
          <a:prstGeom prst="rect">
            <a:avLst/>
          </a:prstGeom>
          <a:noFill/>
        </p:spPr>
      </p:pic>
      <p:sp>
        <p:nvSpPr>
          <p:cNvPr id="5" name="AutoShape 5" descr="Зачем читать детям сказки. О курочке Рябе и Рождестве Зверей | Грабенко Татьяна Михайловна  #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7" descr="Зачем читать детям сказки. О курочке Рябе и Рождестве Зверей | Грабенко Татьяна Михайловна  #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708920"/>
            <a:ext cx="1872208" cy="215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3150">
            <a:off x="6463184" y="3040341"/>
            <a:ext cx="1849216" cy="2163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5636">
            <a:off x="436559" y="3276986"/>
            <a:ext cx="1897477" cy="2199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635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Сказочная терапия для дошкольников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56792"/>
            <a:ext cx="9036496" cy="530120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endParaRPr lang="ru-RU" sz="1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endParaRPr lang="ru-RU" sz="16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just">
              <a:buNone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     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Сказка о обезьянке, которая боялась идти в детский сад»,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«Сказка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о козленке, который боялся, что его обидят», «Сказка о зебре, которая боялась играть с другими зверятами» (пособие Елены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Ульевой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Евении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Чех и др.)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 descr="C:\Users\Админ\Desktop\недел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2482" y="0"/>
            <a:ext cx="1091518" cy="1052736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9176">
            <a:off x="2042923" y="4103493"/>
            <a:ext cx="2038809" cy="2395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1851">
            <a:off x="5039857" y="4071911"/>
            <a:ext cx="2087234" cy="2400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5" descr="Зачем читать детям сказки. О курочке Рябе и Рождестве Зверей | Грабенко Татьяна Михайловна  #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7" descr="Зачем читать детям сказки. О курочке Рябе и Рождестве Зверей | Грабенко Татьяна Михайловна  #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35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Видео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56792"/>
            <a:ext cx="9036496" cy="530120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endParaRPr lang="ru-RU" sz="1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endParaRPr lang="ru-RU" sz="16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 descr="C:\Users\Админ\Desktop\недел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2482" y="0"/>
            <a:ext cx="1091518" cy="1052736"/>
          </a:xfrm>
          <a:prstGeom prst="rect">
            <a:avLst/>
          </a:prstGeom>
          <a:noFill/>
        </p:spPr>
      </p:pic>
      <p:sp>
        <p:nvSpPr>
          <p:cNvPr id="5" name="AutoShape 5" descr="Зачем читать детям сказки. О курочке Рябе и Рождестве Зверей | Грабенко Татьяна Михайловна  #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7" descr="Зачем читать детям сказки. О курочке Рябе и Рождестве Зверей | Грабенко Татьяна Михайловна  #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занятие  Сказка о Сереже 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188640"/>
            <a:ext cx="9144000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35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7920880" cy="128215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Психолого-педагогическое сопровождение семей воспитанников: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229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2" descr="C:\Users\Админ\Desktop\недел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476672"/>
            <a:ext cx="942196" cy="908720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04864"/>
            <a:ext cx="5698740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635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7920880" cy="128215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Негативные факторы, способствующие провоцированию семейных конфликтов 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во время пандемии: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6" cy="5229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just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Снижение материального благосостояния семьи; </a:t>
            </a:r>
          </a:p>
          <a:p>
            <a:pPr lvl="0" algn="just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Изменение социального статуса одного из членов семьи; </a:t>
            </a:r>
          </a:p>
          <a:p>
            <a:pPr lvl="0" algn="just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Изменение паттернов семейного взаимодействия (привычного ритма и образа жизни);  </a:t>
            </a:r>
          </a:p>
          <a:p>
            <a:pPr lvl="0" algn="just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Трудности регулирования физического расстояния между супругами; </a:t>
            </a:r>
          </a:p>
          <a:p>
            <a:pPr lvl="0" algn="just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Нарушение супругами личностных границ друг друга;  </a:t>
            </a:r>
          </a:p>
          <a:p>
            <a:pPr lvl="0" algn="just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Информационный стресс;  </a:t>
            </a:r>
          </a:p>
          <a:p>
            <a:pPr lvl="0" algn="just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Снижение порога эмоциональной чувствительности взрослых.</a:t>
            </a:r>
          </a:p>
          <a:p>
            <a:pPr algn="just">
              <a:buNone/>
            </a:pP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2" descr="C:\Users\Админ\Desktop\недел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9047" y="0"/>
            <a:ext cx="1364953" cy="1316456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661248"/>
            <a:ext cx="1512168" cy="1196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635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7920880" cy="128215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Негативные факторы: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515719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>
              <a:buNone/>
            </a:pP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0"/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2" descr="C:\Users\Админ\Desktop\недел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9047" y="0"/>
            <a:ext cx="1364953" cy="1316456"/>
          </a:xfrm>
          <a:prstGeom prst="rect">
            <a:avLst/>
          </a:prstGeom>
          <a:noFill/>
        </p:spPr>
      </p:pic>
      <p:pic>
        <p:nvPicPr>
          <p:cNvPr id="7" name="Picture 2" descr="C:\Users\Админ\Desktop\shutterstock_2015624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132856"/>
            <a:ext cx="3312368" cy="2199412"/>
          </a:xfrm>
          <a:prstGeom prst="rect">
            <a:avLst/>
          </a:prstGeom>
          <a:noFill/>
        </p:spPr>
      </p:pic>
      <p:pic>
        <p:nvPicPr>
          <p:cNvPr id="8" name="Picture 2" descr="C:\Users\Админ\Desktop\1000x600_21_fd5ad064d74fa10f89b52f329329775e@2001x1200_0xac120003_10238576215741631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060848"/>
            <a:ext cx="3744416" cy="2246650"/>
          </a:xfrm>
          <a:prstGeom prst="rect">
            <a:avLst/>
          </a:prstGeom>
          <a:noFill/>
        </p:spPr>
      </p:pic>
      <p:pic>
        <p:nvPicPr>
          <p:cNvPr id="9" name="Picture 4" descr="C:\Users\Админ\Desktop\luda_djec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4437112"/>
            <a:ext cx="3348881" cy="2232588"/>
          </a:xfrm>
          <a:prstGeom prst="rect">
            <a:avLst/>
          </a:prstGeom>
          <a:noFill/>
        </p:spPr>
      </p:pic>
      <p:pic>
        <p:nvPicPr>
          <p:cNvPr id="10" name="Picture 3" descr="C:\Users\Админ\Desktop\upl_1621354968_15005_t1db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4437112"/>
            <a:ext cx="3600400" cy="22463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635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579296" cy="119675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Диагностические </a:t>
            </a:r>
            <a:r>
              <a:rPr lang="ru-RU" sz="3200" b="1" dirty="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методики для родителей</a:t>
            </a:r>
            <a:endParaRPr lang="ru-RU" sz="3200" b="1" dirty="0">
              <a:solidFill>
                <a:srgbClr val="0070C0"/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6811696"/>
              </p:ext>
            </p:extLst>
          </p:nvPr>
        </p:nvGraphicFramePr>
        <p:xfrm>
          <a:off x="179512" y="1023735"/>
          <a:ext cx="8964487" cy="587133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64424"/>
                <a:gridCol w="4500063"/>
              </a:tblGrid>
              <a:tr h="5505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Название методики</a:t>
                      </a:r>
                      <a:endParaRPr lang="ru-RU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Направленность</a:t>
                      </a:r>
                      <a:endParaRPr lang="ru-RU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567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Тест-опросник</a:t>
                      </a:r>
                      <a:r>
                        <a:rPr lang="ru-RU" sz="19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родительского отношения (ОРО) А. Я. Варги, В.В. </a:t>
                      </a:r>
                      <a:r>
                        <a:rPr lang="ru-RU" sz="19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Столина</a:t>
                      </a:r>
                      <a:endParaRPr lang="ru-RU" sz="19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Выявление родительского отношения к вопросам воспитания детей </a:t>
                      </a:r>
                      <a:endParaRPr lang="ru-RU" sz="19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и </a:t>
                      </a:r>
                      <a:r>
                        <a:rPr lang="ru-RU" sz="19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общения с </a:t>
                      </a:r>
                      <a:r>
                        <a:rPr lang="ru-RU" sz="19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ними</a:t>
                      </a:r>
                      <a:endParaRPr lang="ru-RU" sz="19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460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Методика изучения родительских установок РARI Е.С.Шеффера и Р.К.Белла в адаптации </a:t>
                      </a:r>
                      <a:r>
                        <a:rPr lang="ru-RU" sz="19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Т.В.Нещерет</a:t>
                      </a:r>
                      <a:r>
                        <a:rPr lang="ru-RU" sz="19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.</a:t>
                      </a:r>
                      <a:endParaRPr lang="ru-RU" sz="19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Изучение отношения родителей (прежде всего матерей) к разным сторонам семейной жизни (семейной роли</a:t>
                      </a:r>
                      <a:r>
                        <a:rPr lang="ru-RU" sz="19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)</a:t>
                      </a:r>
                      <a:r>
                        <a:rPr lang="ru-RU" sz="19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 и воспитанию </a:t>
                      </a:r>
                      <a:r>
                        <a:rPr lang="ru-RU" sz="19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детей</a:t>
                      </a:r>
                      <a:endParaRPr lang="ru-RU" sz="19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044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Методика «Взаимодействие родитель-ребенок» (ВРР) И.М. Марковской.</a:t>
                      </a:r>
                      <a:endParaRPr lang="ru-RU" sz="19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Диагностики особенностей взаимодействия родителей и детей</a:t>
                      </a:r>
                      <a:endParaRPr lang="ru-RU" sz="19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134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Методика «Родительское сочинение» </a:t>
                      </a:r>
                      <a:r>
                        <a:rPr lang="ru-RU" sz="19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О.А.Карабанова</a:t>
                      </a:r>
                      <a:r>
                        <a:rPr lang="ru-RU" sz="1900" b="1" cap="all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endParaRPr lang="ru-RU" sz="19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Изучение родительской позиции и типа семейного воспитания, выявление особенностей восприятия и переживания родителем характера отношений и взаимодействия с </a:t>
                      </a:r>
                      <a:r>
                        <a:rPr lang="ru-RU" sz="19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ребенком</a:t>
                      </a:r>
                      <a:endParaRPr lang="ru-RU" sz="19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2" descr="C:\Users\Админ\Desktop\недел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6464" y="116632"/>
            <a:ext cx="867536" cy="720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230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579296" cy="119675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Диагностические </a:t>
            </a:r>
            <a:r>
              <a:rPr lang="ru-RU" sz="3200" b="1" dirty="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методики для родителей</a:t>
            </a:r>
            <a:endParaRPr lang="ru-RU" sz="3200" b="1" dirty="0">
              <a:solidFill>
                <a:srgbClr val="0070C0"/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6811696"/>
              </p:ext>
            </p:extLst>
          </p:nvPr>
        </p:nvGraphicFramePr>
        <p:xfrm>
          <a:off x="179512" y="1023735"/>
          <a:ext cx="8964489" cy="578964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500001"/>
                <a:gridCol w="4464488"/>
              </a:tblGrid>
              <a:tr h="5204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Название методики</a:t>
                      </a:r>
                      <a:endParaRPr lang="ru-RU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Направленность</a:t>
                      </a:r>
                      <a:endParaRPr lang="ru-RU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207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Тест «Рисунок семьи» А.П. Захарова, </a:t>
                      </a:r>
                      <a:r>
                        <a:rPr lang="ru-RU" sz="22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А.Л.Венгер</a:t>
                      </a:r>
                      <a:endParaRPr lang="ru-RU" sz="2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Выявление эмоциональных проблем и трудностей взаимоотношений в </a:t>
                      </a:r>
                      <a:r>
                        <a:rPr lang="ru-RU" sz="2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семье</a:t>
                      </a:r>
                      <a:endParaRPr lang="ru-RU" sz="2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25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Опросник</a:t>
                      </a:r>
                      <a:r>
                        <a:rPr lang="ru-RU" sz="2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«Анализ семейных взаимоотношений»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Э.Г. </a:t>
                      </a:r>
                      <a:r>
                        <a:rPr lang="ru-RU" sz="2200" b="1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Эйдемиллера</a:t>
                      </a:r>
                      <a:endParaRPr lang="ru-RU" sz="2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Изучение  влияния родителей на воспитание</a:t>
                      </a:r>
                      <a:r>
                        <a:rPr lang="ru-RU" sz="22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детей и поиск ошибок в родительском воспитании</a:t>
                      </a:r>
                      <a:endParaRPr lang="ru-RU" sz="2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02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Методика «Психологические особенности восприятия детьми роли родителей» А.И. Захаров </a:t>
                      </a:r>
                      <a:endParaRPr lang="ru-RU" sz="2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Направлена на </a:t>
                      </a:r>
                      <a:r>
                        <a:rPr lang="ru-RU" sz="22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инденфикацию</a:t>
                      </a:r>
                      <a:r>
                        <a:rPr lang="ru-RU" sz="2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значимых сторон отношений мальчиков или девочек с </a:t>
                      </a:r>
                      <a:r>
                        <a:rPr lang="ru-RU" sz="2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родителями</a:t>
                      </a:r>
                      <a:endParaRPr lang="ru-RU" sz="2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494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Методика В.В. Бойко</a:t>
                      </a:r>
                      <a:endParaRPr lang="ru-RU" sz="2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Выявление согласованности эмоционального и поведенческого отношения родителей к </a:t>
                      </a:r>
                      <a:r>
                        <a:rPr lang="ru-RU" sz="2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детям</a:t>
                      </a:r>
                      <a:endParaRPr lang="ru-RU" sz="2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2" descr="C:\Users\Админ\Desktop\недел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6464" y="116632"/>
            <a:ext cx="867536" cy="720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230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7992888" cy="128215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Тематика</a:t>
            </a:r>
            <a:r>
              <a:rPr lang="ru-RU" sz="3200" dirty="0" smtClean="0"/>
              <a:t> </a:t>
            </a:r>
            <a:r>
              <a:rPr lang="ru-RU" sz="3200" b="1" dirty="0" smtClean="0">
                <a:solidFill>
                  <a:srgbClr val="0070C0"/>
                </a:solidFill>
              </a:rPr>
              <a:t>встреч, бесед, практикумов, тематических консультаций для родителей: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1844824"/>
            <a:ext cx="9108504" cy="501317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lvl="0" algn="just">
              <a:buFont typeface="Wingdings" pitchFamily="2" charset="2"/>
              <a:buChar char="Ø"/>
            </a:pPr>
            <a:r>
              <a:rPr lang="ru-RU" sz="3100" b="1" dirty="0" smtClean="0">
                <a:solidFill>
                  <a:schemeClr val="accent6">
                    <a:lumMod val="75000"/>
                  </a:schemeClr>
                </a:solidFill>
              </a:rPr>
              <a:t>«Этикет как элемент культуры поведения ребенка»,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3100" b="1" dirty="0" smtClean="0">
                <a:solidFill>
                  <a:schemeClr val="accent6">
                    <a:lumMod val="75000"/>
                  </a:schemeClr>
                </a:solidFill>
              </a:rPr>
              <a:t>«Методы борьбы с детской истерикой»,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3100" b="1" dirty="0" smtClean="0">
                <a:solidFill>
                  <a:schemeClr val="accent6">
                    <a:lumMod val="75000"/>
                  </a:schemeClr>
                </a:solidFill>
              </a:rPr>
              <a:t>«Воспитание толерантности у детей дошкольного возраста»,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3100" b="1" dirty="0" smtClean="0">
                <a:solidFill>
                  <a:schemeClr val="accent6">
                    <a:lumMod val="75000"/>
                  </a:schemeClr>
                </a:solidFill>
              </a:rPr>
              <a:t>«Родителям - о воспитании детей!»,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3100" b="1" dirty="0" smtClean="0">
                <a:solidFill>
                  <a:schemeClr val="accent6">
                    <a:lumMod val="75000"/>
                  </a:schemeClr>
                </a:solidFill>
              </a:rPr>
              <a:t>«Как уберечь ребенка от эмоциональных срывов?»,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3100" b="1" dirty="0" smtClean="0">
                <a:solidFill>
                  <a:schemeClr val="accent6">
                    <a:lumMod val="75000"/>
                  </a:schemeClr>
                </a:solidFill>
              </a:rPr>
              <a:t>«Семейное чтение: психологические особенности»,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3100" b="1" dirty="0" smtClean="0">
                <a:solidFill>
                  <a:schemeClr val="accent6">
                    <a:lumMod val="75000"/>
                  </a:schemeClr>
                </a:solidFill>
              </a:rPr>
              <a:t>«Установки, которые вредят вашему ребенку», 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3100" b="1" dirty="0" smtClean="0">
                <a:solidFill>
                  <a:schemeClr val="accent6">
                    <a:lumMod val="75000"/>
                  </a:schemeClr>
                </a:solidFill>
              </a:rPr>
              <a:t>«Врёт или фантазирует ваш ребенок?», 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3100" b="1" i="1" dirty="0" smtClean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ru-RU" sz="3100" b="1" dirty="0" smtClean="0">
                <a:solidFill>
                  <a:schemeClr val="accent6">
                    <a:lumMod val="75000"/>
                  </a:schemeClr>
                </a:solidFill>
              </a:rPr>
              <a:t>Ребенок ведет себя агрессивно. Ищем причину»,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3100" b="1" dirty="0" smtClean="0">
                <a:solidFill>
                  <a:schemeClr val="accent6">
                    <a:lumMod val="75000"/>
                  </a:schemeClr>
                </a:solidFill>
              </a:rPr>
              <a:t>«Какие сказки читать детям», 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3100" b="1" dirty="0" smtClean="0">
                <a:solidFill>
                  <a:schemeClr val="accent6">
                    <a:lumMod val="75000"/>
                  </a:schemeClr>
                </a:solidFill>
              </a:rPr>
              <a:t>«Игры на развитие силы воли»,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3100" b="1" dirty="0" smtClean="0">
                <a:solidFill>
                  <a:schemeClr val="accent6">
                    <a:lumMod val="75000"/>
                  </a:schemeClr>
                </a:solidFill>
              </a:rPr>
              <a:t> «Волшебный круг: использование метода </a:t>
            </a:r>
            <a:r>
              <a:rPr lang="ru-RU" sz="3100" b="1" dirty="0" err="1" smtClean="0">
                <a:solidFill>
                  <a:schemeClr val="accent6">
                    <a:lumMod val="75000"/>
                  </a:schemeClr>
                </a:solidFill>
              </a:rPr>
              <a:t>мандалотерапии</a:t>
            </a:r>
            <a:r>
              <a:rPr lang="ru-RU" sz="3100" b="1" dirty="0" smtClean="0">
                <a:solidFill>
                  <a:schemeClr val="accent6">
                    <a:lumMod val="75000"/>
                  </a:schemeClr>
                </a:solidFill>
              </a:rPr>
              <a:t> при взаимодействии с детьми»  и др.</a:t>
            </a:r>
          </a:p>
          <a:p>
            <a:pPr algn="just">
              <a:buFont typeface="Wingdings" pitchFamily="2" charset="2"/>
              <a:buChar char="Ø"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2" descr="C:\Users\Админ\Desktop\недел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7143" y="0"/>
            <a:ext cx="1016857" cy="9807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635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Семь  правил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воспитанного ребенка</a:t>
            </a:r>
            <a:r>
              <a:rPr lang="ru-RU" sz="3200" dirty="0" smtClean="0">
                <a:solidFill>
                  <a:srgbClr val="0070C0"/>
                </a:solidFill>
              </a:rPr>
              <a:t>: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28800"/>
            <a:ext cx="8964488" cy="5229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just">
              <a:buFont typeface="Wingdings" pitchFamily="2" charset="2"/>
              <a:buChar char="Ø"/>
            </a:pP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</a:rPr>
              <a:t>Нельзя игнорировать неуважительное поведение ребенка по отношению к окружающим.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</a:rPr>
              <a:t>Нужно чаще говорить своим детям, что любите их. </a:t>
            </a:r>
            <a:endParaRPr lang="ru-RU" sz="22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</a:rPr>
              <a:t>Не отмахиваться от ребенка, если он подошел к вам с какой-то просьбой или проблемой. </a:t>
            </a:r>
            <a:endParaRPr lang="ru-RU" sz="22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</a:rPr>
              <a:t>Необходимо чаще хвалить ребенка! </a:t>
            </a:r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</a:rPr>
              <a:t>Однако и перехваливать не стоит.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</a:rPr>
              <a:t>Всегда выполнять ранее данные обещания и следить за тем, чтобы ваши слова не расходились с делом. 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</a:rPr>
              <a:t>Обращаться за помощью к психологам.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</a:rPr>
              <a:t>Завести семейную традицию хотя бы один выходной проводить с ребенком.</a:t>
            </a:r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</a:rPr>
              <a:t> Для них это действительно важно.</a:t>
            </a:r>
          </a:p>
          <a:p>
            <a:pPr marL="0" indent="0">
              <a:buNone/>
            </a:pPr>
            <a:endParaRPr lang="ru-RU" sz="1400" dirty="0"/>
          </a:p>
        </p:txBody>
      </p:sp>
      <p:pic>
        <p:nvPicPr>
          <p:cNvPr id="4" name="Picture 2" descr="C:\Users\Админ\Desktop\недел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10342" y="0"/>
            <a:ext cx="1233658" cy="1124744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816911"/>
            <a:ext cx="2123728" cy="104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3600" b="1" dirty="0" smtClean="0">
                <a:solidFill>
                  <a:srgbClr val="0070C0"/>
                </a:solidFill>
              </a:rPr>
              <a:t/>
            </a:r>
            <a:br>
              <a:rPr lang="ru-RU" altLang="ru-RU" sz="3600" b="1" dirty="0" smtClean="0">
                <a:solidFill>
                  <a:srgbClr val="0070C0"/>
                </a:solidFill>
              </a:rPr>
            </a:br>
            <a:r>
              <a:rPr lang="ru-RU" altLang="ru-RU" sz="3600" b="1" dirty="0" smtClean="0">
                <a:solidFill>
                  <a:srgbClr val="0070C0"/>
                </a:solidFill>
              </a:rPr>
              <a:t>Современная   образовательная   политика   нашего государства   регламентирована:</a:t>
            </a:r>
            <a:br>
              <a:rPr lang="ru-RU" altLang="ru-RU" sz="3600" b="1" dirty="0" smtClean="0">
                <a:solidFill>
                  <a:srgbClr val="0070C0"/>
                </a:solidFill>
              </a:rPr>
            </a:br>
            <a:endParaRPr lang="ru-RU" sz="3600" b="1" dirty="0" smtClean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257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 algn="just"/>
            <a:r>
              <a:rPr lang="ru-RU" sz="2400" b="1" dirty="0" smtClean="0">
                <a:solidFill>
                  <a:srgbClr val="002060"/>
                </a:solidFill>
              </a:rPr>
              <a:t>Указом Президента Российской Федерации от 21.07.2020 № 474 «О национальных целях и стратегических задачах развития Российской Федерации на период до 2030 года»;</a:t>
            </a:r>
          </a:p>
          <a:p>
            <a:pPr marL="514350" indent="-514350" algn="just"/>
            <a:r>
              <a:rPr lang="ru-RU" sz="2400" b="1" dirty="0" smtClean="0">
                <a:solidFill>
                  <a:srgbClr val="002060"/>
                </a:solidFill>
              </a:rPr>
              <a:t>национальными проектами «Демография» и «Образование»;</a:t>
            </a:r>
          </a:p>
          <a:p>
            <a:pPr marL="514350" indent="-514350" algn="just"/>
            <a:r>
              <a:rPr lang="ru-RU" sz="2400" b="1" dirty="0" smtClean="0">
                <a:solidFill>
                  <a:srgbClr val="002060"/>
                </a:solidFill>
              </a:rPr>
              <a:t>государственной программой РФ «Развитие образования»;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Стратегией развития воспитания в РФ на период до 2025 года;</a:t>
            </a:r>
          </a:p>
          <a:p>
            <a:pPr marL="514350" indent="-514350" algn="just"/>
            <a:r>
              <a:rPr lang="ru-RU" sz="2400" b="1" dirty="0" smtClean="0">
                <a:solidFill>
                  <a:srgbClr val="002060"/>
                </a:solidFill>
              </a:rPr>
              <a:t>Федеральным законом от 31.07.2020 № 304-ФЗ «О внесении изменений в Федеральный закон «Об образовании в Российской Федерации» по вопросам воспитания </a:t>
            </a:r>
            <a:r>
              <a:rPr lang="ru-RU" sz="2400" b="1" smtClean="0">
                <a:solidFill>
                  <a:srgbClr val="002060"/>
                </a:solidFill>
              </a:rPr>
              <a:t>обучающихся.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Админ\Desktop\недел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5786" y="0"/>
            <a:ext cx="718214" cy="692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Сайты и порталы для родителей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229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just">
              <a:buNone/>
            </a:pPr>
            <a:endParaRPr lang="ru-RU" sz="1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1400" dirty="0"/>
          </a:p>
        </p:txBody>
      </p:sp>
      <p:pic>
        <p:nvPicPr>
          <p:cNvPr id="4" name="Picture 2" descr="C:\Users\Админ\Desktop\недел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10342" y="0"/>
            <a:ext cx="1233658" cy="112474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1844824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«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Родительство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от А до Я». </a:t>
            </a:r>
            <a:endParaRPr lang="ru-RU" sz="2000" b="1" dirty="0" smtClean="0">
              <a:solidFill>
                <a:schemeClr val="accent6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Сайт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Управление образования и науки Липецкой области. Государственное (областное) бюджетное учреждение Центр развития семейных форм устройства, социализации детей, оставшихся без попечения родителей, и профилактики социального сиротства «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СемьЯ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»    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   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    </a:t>
            </a:r>
            <a:r>
              <a:rPr lang="ru-RU" sz="2000" b="1" u="sng" dirty="0" smtClean="0">
                <a:solidFill>
                  <a:srgbClr val="0070C0"/>
                </a:solidFill>
                <a:hlinkClick r:id="rId3"/>
              </a:rPr>
              <a:t>https</a:t>
            </a:r>
            <a:r>
              <a:rPr lang="ru-RU" sz="2000" b="1" u="sng" dirty="0">
                <a:solidFill>
                  <a:srgbClr val="0070C0"/>
                </a:solidFill>
                <a:hlinkClick r:id="rId3"/>
              </a:rPr>
              <a:t>://roditel48.ru/aboutUs</a:t>
            </a:r>
            <a:endParaRPr lang="ru-RU" sz="20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7784" y="4005064"/>
            <a:ext cx="4540637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Сайты и порталы для родителей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229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just">
              <a:buNone/>
            </a:pPr>
            <a:endParaRPr lang="ru-RU" sz="1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1400" dirty="0"/>
          </a:p>
        </p:txBody>
      </p:sp>
      <p:pic>
        <p:nvPicPr>
          <p:cNvPr id="4" name="Picture 2" descr="C:\Users\Админ\Desktop\недел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10342" y="0"/>
            <a:ext cx="1233658" cy="1124744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3741368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067944" y="2132856"/>
            <a:ext cx="48245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Навигатор для современного родителя «Растим детей».  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Портал создан в рамках реализации  Национального проекта «Образование»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    </a:t>
            </a:r>
          </a:p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  </a:t>
            </a:r>
            <a:r>
              <a:rPr lang="ru-RU" sz="2000" b="1" u="sng" dirty="0" smtClean="0">
                <a:solidFill>
                  <a:srgbClr val="00B0F0"/>
                </a:solidFill>
                <a:cs typeface="Times New Roman" panose="02020603050405020304" pitchFamily="18" charset="0"/>
                <a:hlinkClick r:id="rId4"/>
              </a:rPr>
              <a:t>https://xn--80aidamjr3akke.xn--p1ai/</a:t>
            </a:r>
            <a:endParaRPr lang="ru-RU" sz="2000" b="1" dirty="0">
              <a:solidFill>
                <a:srgbClr val="00B0F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577" y="4293096"/>
            <a:ext cx="3713381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51520" y="4581128"/>
            <a:ext cx="46805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Р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егиональный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ресурсный центр психолого-педагогической, методической и консультативной помощи на базе ДОУ №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135</a:t>
            </a:r>
          </a:p>
          <a:p>
            <a:r>
              <a:rPr lang="ru-RU" sz="2000" b="1" u="sng" dirty="0">
                <a:solidFill>
                  <a:schemeClr val="accent6">
                    <a:lumMod val="50000"/>
                  </a:schemeClr>
                </a:solidFill>
                <a:hlinkClick r:id="rId6"/>
              </a:rPr>
              <a:t>http://kc.lipetskddo.ru/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Взаимодействие с педагогами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229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just">
              <a:buNone/>
            </a:pPr>
            <a:endParaRPr lang="ru-RU" sz="1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1400" dirty="0"/>
          </a:p>
        </p:txBody>
      </p:sp>
      <p:pic>
        <p:nvPicPr>
          <p:cNvPr id="4" name="Picture 2" descr="C:\Users\Админ\Desktop\недел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10342" y="0"/>
            <a:ext cx="1233658" cy="1124744"/>
          </a:xfrm>
          <a:prstGeom prst="rect">
            <a:avLst/>
          </a:prstGeom>
          <a:noFill/>
        </p:spPr>
      </p:pic>
      <p:pic>
        <p:nvPicPr>
          <p:cNvPr id="1026" name="Picture 2" descr="C:\Users\Админ\Desktop\неделя психологии 2021\фото неделя 2021\WhatsApp Image 2021-11-27 at 19.28.23 (1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844824"/>
            <a:ext cx="4423977" cy="2152128"/>
          </a:xfrm>
          <a:prstGeom prst="rect">
            <a:avLst/>
          </a:prstGeom>
          <a:noFill/>
        </p:spPr>
      </p:pic>
      <p:pic>
        <p:nvPicPr>
          <p:cNvPr id="1027" name="Picture 3" descr="C:\Users\Админ\Desktop\неделя психологии 2021\фото неделя 2021\WhatsApp Image 2021-11-27 at 19.28.23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193704"/>
            <a:ext cx="2457622" cy="2664296"/>
          </a:xfrm>
          <a:prstGeom prst="rect">
            <a:avLst/>
          </a:prstGeom>
          <a:noFill/>
        </p:spPr>
      </p:pic>
      <p:pic>
        <p:nvPicPr>
          <p:cNvPr id="1028" name="Picture 4" descr="C:\Users\Админ\Desktop\неделя психологии 2021\фото неделя 2021\WhatsApp Image 2021-11-27 at 19.26.18 (6)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191702"/>
            <a:ext cx="2088232" cy="2666298"/>
          </a:xfrm>
          <a:prstGeom prst="rect">
            <a:avLst/>
          </a:prstGeom>
          <a:noFill/>
        </p:spPr>
      </p:pic>
      <p:pic>
        <p:nvPicPr>
          <p:cNvPr id="9" name="Picture 5" descr="C:\Users\Админ\Desktop\Нейропсихология 1\IMG_4400.JPG"/>
          <p:cNvPicPr>
            <a:picLocks noChangeAspect="1" noChangeArrowheads="1"/>
          </p:cNvPicPr>
          <p:nvPr/>
        </p:nvPicPr>
        <p:blipFill>
          <a:blip r:embed="rId6" cstate="print">
            <a:lum bright="20000"/>
          </a:blip>
          <a:srcRect/>
          <a:stretch>
            <a:fillRect/>
          </a:stretch>
        </p:blipFill>
        <p:spPr bwMode="auto">
          <a:xfrm>
            <a:off x="3131840" y="4221088"/>
            <a:ext cx="2560261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Николай Евгеньевич </a:t>
            </a:r>
            <a:r>
              <a:rPr lang="ru-RU" sz="3200" b="1" dirty="0" err="1" smtClean="0">
                <a:solidFill>
                  <a:srgbClr val="0070C0"/>
                </a:solidFill>
              </a:rPr>
              <a:t>Веракса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229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just">
              <a:buNone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        Психолог, заведующий кафедрой психологии образования и педагогики факультета психологии МГУ, заместитель директора Психологического института РАО, академик РАО 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2" descr="C:\Users\Админ\Desktop\недел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10342" y="0"/>
            <a:ext cx="1233658" cy="1124744"/>
          </a:xfrm>
          <a:prstGeom prst="rect">
            <a:avLst/>
          </a:prstGeom>
          <a:noFill/>
        </p:spPr>
      </p:pic>
      <p:pic>
        <p:nvPicPr>
          <p:cNvPr id="1026" name="Picture 2" descr="C:\Users\Админ\Desktop\NikolayVerak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876700"/>
            <a:ext cx="5616150" cy="37452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136904" cy="105273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Диагностические методики для педагогов</a:t>
            </a:r>
            <a:endParaRPr lang="ru-RU" sz="32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2395730"/>
              </p:ext>
            </p:extLst>
          </p:nvPr>
        </p:nvGraphicFramePr>
        <p:xfrm>
          <a:off x="179512" y="908719"/>
          <a:ext cx="8964488" cy="594928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623433"/>
                <a:gridCol w="4341055"/>
              </a:tblGrid>
              <a:tr h="5273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+mn-lt"/>
                          <a:ea typeface="Calibri"/>
                          <a:cs typeface="Times New Roman"/>
                        </a:rPr>
                        <a:t>Название методики</a:t>
                      </a:r>
                      <a:endParaRPr lang="ru-RU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+mn-lt"/>
                          <a:ea typeface="Calibri"/>
                          <a:cs typeface="Times New Roman"/>
                        </a:rPr>
                        <a:t>Направленность</a:t>
                      </a:r>
                      <a:endParaRPr lang="ru-RU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166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Оценка уровня общительности  (тест </a:t>
                      </a:r>
                      <a:r>
                        <a:rPr lang="ru-RU" sz="22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Ф.Ряховского</a:t>
                      </a:r>
                      <a:r>
                        <a:rPr lang="ru-RU" sz="2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Выявления уровня развития коммуникативных способностей педагога</a:t>
                      </a:r>
                    </a:p>
                  </a:txBody>
                  <a:tcPr marL="68580" marR="68580" marT="0" marB="0"/>
                </a:tc>
              </a:tr>
              <a:tr h="20332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2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Фландерсовская</a:t>
                      </a:r>
                      <a:r>
                        <a:rPr lang="ru-RU" sz="2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 система анализа </a:t>
                      </a:r>
                      <a:r>
                        <a:rPr lang="ru-RU" sz="2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категорий</a:t>
                      </a:r>
                      <a:r>
                        <a:rPr lang="ru-RU" sz="22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2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взаимодействия</a:t>
                      </a:r>
                      <a:r>
                        <a:rPr lang="ru-RU" sz="2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 </a:t>
                      </a:r>
                      <a:endParaRPr lang="ru-RU" sz="22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200" b="1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педагога</a:t>
                      </a:r>
                      <a:r>
                        <a:rPr lang="ru-RU" sz="2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 с </a:t>
                      </a:r>
                      <a:r>
                        <a:rPr lang="ru-RU" sz="2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детьми</a:t>
                      </a:r>
                      <a:r>
                        <a:rPr lang="ru-RU" sz="22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2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на</a:t>
                      </a:r>
                      <a:r>
                        <a:rPr lang="ru-RU" sz="2200" b="1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 </a:t>
                      </a:r>
                      <a:r>
                        <a:rPr lang="ru-RU" sz="2200" b="1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занятиях </a:t>
                      </a:r>
                      <a:r>
                        <a:rPr lang="ru-RU" sz="2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 (</a:t>
                      </a:r>
                      <a:r>
                        <a:rPr lang="ru-RU" sz="22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Чиркова</a:t>
                      </a:r>
                      <a:r>
                        <a:rPr lang="ru-RU" sz="2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 Т.И. Психологическая служба в детском саду. – М., 2000. – С. 89-98</a:t>
                      </a:r>
                      <a:r>
                        <a:rPr lang="ru-RU" sz="2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).</a:t>
                      </a:r>
                      <a:endParaRPr lang="ru-RU" sz="2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Изучение</a:t>
                      </a:r>
                      <a:r>
                        <a:rPr lang="ru-RU" sz="2200" b="1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 </a:t>
                      </a:r>
                      <a:r>
                        <a:rPr lang="ru-RU" sz="22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стиля</a:t>
                      </a:r>
                      <a:r>
                        <a:rPr lang="ru-RU" sz="2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 педагогического общения воспитателя с детьми на занятиях; выявление отношения педагога к проявлению детской активности на </a:t>
                      </a:r>
                      <a:r>
                        <a:rPr lang="ru-RU" sz="2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занятиях</a:t>
                      </a:r>
                      <a:endParaRPr lang="ru-RU" sz="2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3720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Анализ взаимодействия педагога с детьми в совместной деятельности по методике Л. </a:t>
                      </a:r>
                      <a:r>
                        <a:rPr lang="ru-RU" sz="22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Башлаковой</a:t>
                      </a:r>
                      <a:r>
                        <a:rPr lang="ru-RU" sz="2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 (Репина Т., </a:t>
                      </a:r>
                      <a:r>
                        <a:rPr lang="ru-RU" sz="22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Башлакова</a:t>
                      </a:r>
                      <a:r>
                        <a:rPr lang="ru-RU" sz="2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 Л. Воспитатели и дети, их общение // Дошкольное воспитание. – 1989. – №10. – С. 63-66</a:t>
                      </a:r>
                      <a:r>
                        <a:rPr lang="ru-RU" sz="2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) </a:t>
                      </a:r>
                      <a:endParaRPr lang="ru-RU" sz="2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Изучение стиля общения воспитателя с детьми в совместной </a:t>
                      </a:r>
                      <a:r>
                        <a:rPr lang="ru-RU" sz="2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деятельности</a:t>
                      </a:r>
                      <a:endParaRPr lang="ru-RU" sz="2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2" descr="C:\Users\Админ\Desktop\недел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7284" y="0"/>
            <a:ext cx="996715" cy="908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136904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Диагностические методики для педагогов</a:t>
            </a:r>
            <a:endParaRPr lang="ru-RU" sz="32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2395730"/>
              </p:ext>
            </p:extLst>
          </p:nvPr>
        </p:nvGraphicFramePr>
        <p:xfrm>
          <a:off x="179512" y="1412776"/>
          <a:ext cx="8964488" cy="544522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82244"/>
                <a:gridCol w="4482244"/>
              </a:tblGrid>
              <a:tr h="5170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+mn-lt"/>
                          <a:ea typeface="Calibri"/>
                          <a:cs typeface="Times New Roman"/>
                        </a:rPr>
                        <a:t>Название методики</a:t>
                      </a:r>
                      <a:endParaRPr lang="ru-RU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+mn-lt"/>
                          <a:ea typeface="Calibri"/>
                          <a:cs typeface="Times New Roman"/>
                        </a:rPr>
                        <a:t>Направленность</a:t>
                      </a:r>
                      <a:endParaRPr lang="ru-RU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427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Диагностика определения модели взаимодействия воспитателя детского сада с детьми В.Г. </a:t>
                      </a:r>
                      <a:r>
                        <a:rPr lang="ru-RU" sz="24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Маралова</a:t>
                      </a:r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Изучение модели взаимодействия воспитателя детского сада с 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детьми</a:t>
                      </a:r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2320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Тест для определения характера взаимодействия воспитателя с детьми Г. Любиной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Изучение 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взаимодействия 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воспитателя 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с детьми</a:t>
                      </a:r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534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Методика выявления трудностей ребенка в </a:t>
                      </a:r>
                      <a:r>
                        <a:rPr lang="ru-RU" sz="24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общении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 со </a:t>
                      </a:r>
                      <a:r>
                        <a:rPr lang="ru-RU" sz="24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взрослыми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 М.О. Елагиной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Изучение содержания коммуникативных контактов педагога с ребенком как причины его эмоционального 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неблагополучия</a:t>
                      </a:r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2" descr="C:\Users\Админ\Desktop\недел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7284" y="0"/>
            <a:ext cx="996715" cy="908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7992888" cy="128215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Тематика</a:t>
            </a:r>
            <a:r>
              <a:rPr lang="ru-RU" sz="3200" dirty="0" smtClean="0"/>
              <a:t> </a:t>
            </a:r>
            <a:r>
              <a:rPr lang="ru-RU" sz="3200" b="1" dirty="0" smtClean="0">
                <a:solidFill>
                  <a:srgbClr val="0070C0"/>
                </a:solidFill>
              </a:rPr>
              <a:t>встреч, бесед, практикумов, тематических консультаций для педагогов: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56792"/>
            <a:ext cx="8964488" cy="530120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lvl="0" algn="just">
              <a:buFont typeface="Wingdings" pitchFamily="2" charset="2"/>
              <a:buChar char="Ø"/>
            </a:pPr>
            <a:r>
              <a:rPr lang="ru-RU" sz="3000" dirty="0" smtClean="0">
                <a:solidFill>
                  <a:schemeClr val="accent6">
                    <a:lumMod val="75000"/>
                  </a:schemeClr>
                </a:solidFill>
              </a:rPr>
              <a:t>«Психологическая коммуникация педагогов с детьми», 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3000" dirty="0" smtClean="0">
                <a:solidFill>
                  <a:schemeClr val="accent6">
                    <a:lumMod val="75000"/>
                  </a:schemeClr>
                </a:solidFill>
              </a:rPr>
              <a:t>«Как рассказать детям о войне?»,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3000" dirty="0" smtClean="0">
                <a:solidFill>
                  <a:schemeClr val="accent6">
                    <a:lumMod val="75000"/>
                  </a:schemeClr>
                </a:solidFill>
              </a:rPr>
              <a:t>«Воспитание нравственно – волевых качеств у дошкольников»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3000" dirty="0" smtClean="0">
                <a:solidFill>
                  <a:schemeClr val="accent6">
                    <a:lumMod val="75000"/>
                  </a:schemeClr>
                </a:solidFill>
              </a:rPr>
              <a:t>«Профилактика </a:t>
            </a:r>
            <a:r>
              <a:rPr lang="ru-RU" sz="3000" dirty="0" err="1" smtClean="0">
                <a:solidFill>
                  <a:schemeClr val="accent6">
                    <a:lumMod val="75000"/>
                  </a:schemeClr>
                </a:solidFill>
              </a:rPr>
              <a:t>буллинга</a:t>
            </a:r>
            <a:r>
              <a:rPr lang="ru-RU" sz="3000" dirty="0" smtClean="0">
                <a:solidFill>
                  <a:schemeClr val="accent6">
                    <a:lumMod val="75000"/>
                  </a:schemeClr>
                </a:solidFill>
              </a:rPr>
              <a:t> у детей старшего дошкольного возраста в ДОУ»,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3000" dirty="0" smtClean="0">
                <a:solidFill>
                  <a:schemeClr val="accent6">
                    <a:lumMod val="75000"/>
                  </a:schemeClr>
                </a:solidFill>
              </a:rPr>
              <a:t>«Как понять, что ребенок в стрессовом состоянии?»,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3000" dirty="0" smtClean="0">
                <a:solidFill>
                  <a:schemeClr val="accent6">
                    <a:lumMod val="75000"/>
                  </a:schemeClr>
                </a:solidFill>
              </a:rPr>
              <a:t> «Терапевтические сказки в работе с детьми»,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3000" dirty="0" smtClean="0">
                <a:solidFill>
                  <a:schemeClr val="accent6">
                    <a:lumMod val="75000"/>
                  </a:schemeClr>
                </a:solidFill>
              </a:rPr>
              <a:t>«Обеспечение психологической безопасности образовательной среды в образовательном учреждении, реализующем программы дошкольного образования», и др.</a:t>
            </a:r>
          </a:p>
          <a:p>
            <a:pPr algn="just">
              <a:buNone/>
            </a:pPr>
            <a:endParaRPr lang="ru-RU" dirty="0"/>
          </a:p>
        </p:txBody>
      </p:sp>
      <p:pic>
        <p:nvPicPr>
          <p:cNvPr id="4" name="Picture 2" descr="C:\Users\Админ\Desktop\недел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7143" y="0"/>
            <a:ext cx="1016857" cy="9807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635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56792"/>
            <a:ext cx="9036496" cy="530120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endParaRPr lang="ru-RU" sz="1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endParaRPr lang="ru-RU" sz="16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just">
              <a:buNone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      </a:t>
            </a:r>
            <a:endParaRPr lang="ru-RU" dirty="0"/>
          </a:p>
        </p:txBody>
      </p:sp>
      <p:pic>
        <p:nvPicPr>
          <p:cNvPr id="4" name="Picture 2" descr="C:\Users\Админ\Desktop\недел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2482" y="0"/>
            <a:ext cx="1091518" cy="1052736"/>
          </a:xfrm>
          <a:prstGeom prst="rect">
            <a:avLst/>
          </a:prstGeom>
          <a:noFill/>
        </p:spPr>
      </p:pic>
      <p:sp>
        <p:nvSpPr>
          <p:cNvPr id="5" name="AutoShape 5" descr="Зачем читать детям сказки. О курочке Рябе и Рождестве Зверей | Грабенко Татьяна Михайловна  #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7" descr="Зачем читать детям сказки. О курочке Рябе и Рождестве Зверей | Грабенко Татьяна Михайловна  #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9" name="Содержимое 3"/>
          <p:cNvGraphicFramePr>
            <a:graphicFrameLocks/>
          </p:cNvGraphicFramePr>
          <p:nvPr/>
        </p:nvGraphicFramePr>
        <p:xfrm>
          <a:off x="179512" y="1268760"/>
          <a:ext cx="8964487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9635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7920880" cy="128215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Что считается </a:t>
            </a:r>
            <a:r>
              <a:rPr lang="ru-RU" sz="3200" b="1" dirty="0" err="1" smtClean="0">
                <a:solidFill>
                  <a:srgbClr val="0070C0"/>
                </a:solidFill>
                <a:cs typeface="Times New Roman" panose="02020603050405020304" pitchFamily="18" charset="0"/>
              </a:rPr>
              <a:t>буллингом</a:t>
            </a:r>
            <a:r>
              <a:rPr lang="ru-RU" sz="32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?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28800"/>
            <a:ext cx="8964488" cy="5229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i="1" dirty="0" err="1" smtClean="0">
                <a:solidFill>
                  <a:srgbClr val="002060"/>
                </a:solidFill>
              </a:rPr>
              <a:t>Буллинг</a:t>
            </a:r>
            <a:r>
              <a:rPr lang="ru-RU" sz="2400" b="1" i="1" dirty="0" smtClean="0">
                <a:solidFill>
                  <a:srgbClr val="002060"/>
                </a:solidFill>
              </a:rPr>
              <a:t> –  это система детского насилия,  реализуемого в пространстве организованного или неорганизованного детского сообщества,</a:t>
            </a:r>
            <a:r>
              <a:rPr lang="ru-RU" sz="2400" dirty="0" smtClean="0">
                <a:solidFill>
                  <a:srgbClr val="002060"/>
                </a:solidFill>
              </a:rPr>
              <a:t> например в группе детского сада.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solidFill>
                  <a:srgbClr val="002060"/>
                </a:solidFill>
              </a:rPr>
              <a:t>В этой системе определяются роли обидчиков  (притеснителей),  обижаемых (притесняемых) и наблюдателей – взрослых и детей. Таким образом,  каждая ситуация </a:t>
            </a:r>
            <a:r>
              <a:rPr lang="ru-RU" sz="2400" dirty="0" err="1" smtClean="0">
                <a:solidFill>
                  <a:srgbClr val="002060"/>
                </a:solidFill>
              </a:rPr>
              <a:t>буллинга</a:t>
            </a:r>
            <a:r>
              <a:rPr lang="ru-RU" sz="2400" dirty="0" smtClean="0">
                <a:solidFill>
                  <a:srgbClr val="002060"/>
                </a:solidFill>
              </a:rPr>
              <a:t>, может раскрываться одновременно в трех плоскостях: </a:t>
            </a:r>
            <a:r>
              <a:rPr lang="ru-RU" sz="2400" i="1" dirty="0" smtClean="0">
                <a:solidFill>
                  <a:schemeClr val="accent3">
                    <a:lumMod val="75000"/>
                  </a:schemeClr>
                </a:solidFill>
              </a:rPr>
              <a:t>насильственности, жертвенности, пассивного наблюдения.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2600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sz="4000" dirty="0" smtClean="0"/>
              <a:t> </a:t>
            </a:r>
          </a:p>
          <a:p>
            <a:pPr algn="just">
              <a:buNone/>
            </a:pP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2" descr="C:\Users\Админ\Desktop\недел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476672"/>
            <a:ext cx="942196" cy="90872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3" y="4666962"/>
            <a:ext cx="3816425" cy="1953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635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214754"/>
            <a:ext cx="8964488" cy="564324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✓</a:t>
            </a:r>
            <a:r>
              <a:rPr lang="ru-RU" sz="2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Предшествующие </a:t>
            </a:r>
            <a:r>
              <a:rPr lang="ru-RU" sz="2000" b="1" dirty="0">
                <a:solidFill>
                  <a:srgbClr val="002060"/>
                </a:solidFill>
                <a:cs typeface="Times New Roman" panose="02020603050405020304" pitchFamily="18" charset="0"/>
              </a:rPr>
              <a:t>обстоятельства.  Например,  появление в группе проблемного и агрессивного ребёнка.</a:t>
            </a:r>
          </a:p>
          <a:p>
            <a:pPr marL="0" indent="0" algn="just">
              <a:buNone/>
            </a:pPr>
            <a:r>
              <a:rPr lang="ru-RU" sz="2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✓Запускающие </a:t>
            </a:r>
            <a:r>
              <a:rPr lang="ru-RU" sz="2000" b="1" dirty="0">
                <a:solidFill>
                  <a:srgbClr val="002060"/>
                </a:solidFill>
                <a:cs typeface="Times New Roman" panose="02020603050405020304" pitchFamily="18" charset="0"/>
              </a:rPr>
              <a:t>моменты. Например, конфликт между двумя воспитанниками.</a:t>
            </a:r>
          </a:p>
          <a:p>
            <a:pPr marL="0" indent="0" algn="just">
              <a:buNone/>
            </a:pPr>
            <a:r>
              <a:rPr lang="ru-RU" sz="2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✓ </a:t>
            </a:r>
            <a:r>
              <a:rPr lang="ru-RU" sz="2000" b="1" dirty="0">
                <a:solidFill>
                  <a:srgbClr val="002060"/>
                </a:solidFill>
                <a:cs typeface="Times New Roman" panose="02020603050405020304" pitchFamily="18" charset="0"/>
              </a:rPr>
              <a:t>По внешнему </a:t>
            </a:r>
            <a:r>
              <a:rPr lang="ru-RU" sz="2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виду.</a:t>
            </a:r>
          </a:p>
          <a:p>
            <a:pPr marL="0" indent="0" algn="just">
              <a:buNone/>
            </a:pPr>
            <a:r>
              <a:rPr lang="ru-RU" sz="2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✓ </a:t>
            </a:r>
            <a:r>
              <a:rPr lang="ru-RU" sz="2000" b="1" dirty="0">
                <a:solidFill>
                  <a:srgbClr val="002060"/>
                </a:solidFill>
                <a:cs typeface="Times New Roman" panose="02020603050405020304" pitchFamily="18" charset="0"/>
              </a:rPr>
              <a:t>По манере речи и </a:t>
            </a:r>
            <a:r>
              <a:rPr lang="ru-RU" sz="2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поведению.</a:t>
            </a:r>
            <a:endParaRPr lang="ru-RU" sz="20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b="1" dirty="0">
                <a:solidFill>
                  <a:srgbClr val="002060"/>
                </a:solidFill>
                <a:cs typeface="Times New Roman" panose="02020603050405020304" pitchFamily="18" charset="0"/>
              </a:rPr>
              <a:t>✓ По </a:t>
            </a:r>
            <a:r>
              <a:rPr lang="ru-RU" sz="2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имиджу.</a:t>
            </a:r>
            <a:endParaRPr lang="ru-RU" sz="20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b="1" dirty="0">
                <a:solidFill>
                  <a:srgbClr val="002060"/>
                </a:solidFill>
                <a:cs typeface="Times New Roman" panose="02020603050405020304" pitchFamily="18" charset="0"/>
              </a:rPr>
              <a:t>✓ По наличию </a:t>
            </a:r>
            <a:r>
              <a:rPr lang="ru-RU" sz="2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функциональных недостатков</a:t>
            </a:r>
            <a:r>
              <a:rPr lang="ru-RU" sz="2000" b="1" dirty="0">
                <a:solidFill>
                  <a:srgbClr val="002060"/>
                </a:solidFill>
                <a:cs typeface="Times New Roman" panose="02020603050405020304" pitchFamily="18" charset="0"/>
              </a:rPr>
              <a:t>. </a:t>
            </a:r>
          </a:p>
          <a:p>
            <a:pPr marL="0" indent="0" algn="just">
              <a:buNone/>
            </a:pPr>
            <a:r>
              <a:rPr lang="ru-RU" sz="2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✓ </a:t>
            </a:r>
            <a:r>
              <a:rPr lang="ru-RU" sz="2000" b="1" dirty="0">
                <a:solidFill>
                  <a:srgbClr val="002060"/>
                </a:solidFill>
                <a:cs typeface="Times New Roman" panose="02020603050405020304" pitchFamily="18" charset="0"/>
              </a:rPr>
              <a:t>По этнокультурным </a:t>
            </a:r>
            <a:r>
              <a:rPr lang="ru-RU" sz="2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особенностям.</a:t>
            </a:r>
            <a:endParaRPr lang="ru-RU" sz="20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8820472" cy="64807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Условия возникновения </a:t>
            </a:r>
            <a:r>
              <a:rPr lang="ru-RU" sz="3600" b="1" dirty="0" err="1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буллинга</a:t>
            </a:r>
            <a:r>
              <a:rPr lang="ru-RU" sz="36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предполагают</a:t>
            </a:r>
            <a:endParaRPr lang="ru-RU" sz="36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828958"/>
            <a:ext cx="1656184" cy="1942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37112"/>
            <a:ext cx="2143598" cy="1799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990384"/>
            <a:ext cx="2544283" cy="167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Админ\Desktop\недел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00446" y="0"/>
            <a:ext cx="643554" cy="620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873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3600" b="1" dirty="0" smtClean="0">
                <a:solidFill>
                  <a:srgbClr val="0070C0"/>
                </a:solidFill>
              </a:rPr>
              <a:t/>
            </a:r>
            <a:br>
              <a:rPr lang="ru-RU" altLang="ru-RU" sz="3600" b="1" dirty="0" smtClean="0">
                <a:solidFill>
                  <a:srgbClr val="0070C0"/>
                </a:solidFill>
              </a:rPr>
            </a:br>
            <a:r>
              <a:rPr lang="ru-RU" altLang="ru-RU" sz="3600" b="1" i="1" dirty="0" smtClean="0">
                <a:solidFill>
                  <a:srgbClr val="002060"/>
                </a:solidFill>
              </a:rPr>
              <a:t> </a:t>
            </a:r>
            <a:r>
              <a:rPr lang="ru-RU" altLang="ru-RU" sz="3600" b="1" dirty="0" smtClean="0">
                <a:solidFill>
                  <a:srgbClr val="0070C0"/>
                </a:solidFill>
              </a:rPr>
              <a:t>Цель национального проекта «Образование» </a:t>
            </a:r>
            <a:br>
              <a:rPr lang="ru-RU" altLang="ru-RU" sz="3600" b="1" dirty="0" smtClean="0">
                <a:solidFill>
                  <a:srgbClr val="0070C0"/>
                </a:solidFill>
              </a:rPr>
            </a:br>
            <a:endParaRPr lang="ru-RU" sz="3600" b="1" dirty="0" smtClean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257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 algn="just">
              <a:buNone/>
            </a:pPr>
            <a:r>
              <a:rPr lang="ru-RU" altLang="ru-RU" sz="2800" b="1" i="1" dirty="0" smtClean="0">
                <a:solidFill>
                  <a:srgbClr val="002060"/>
                </a:solidFill>
              </a:rPr>
              <a:t>    </a:t>
            </a:r>
          </a:p>
          <a:p>
            <a:pPr marL="514350" indent="-514350">
              <a:buNone/>
            </a:pPr>
            <a:r>
              <a:rPr lang="ru-RU" altLang="ru-RU" sz="2800" b="1" i="1" dirty="0" smtClean="0">
                <a:solidFill>
                  <a:srgbClr val="002060"/>
                </a:solidFill>
              </a:rPr>
              <a:t>   -  </a:t>
            </a:r>
            <a:r>
              <a:rPr lang="ru-RU" sz="2800" dirty="0" smtClean="0">
                <a:solidFill>
                  <a:srgbClr val="002060"/>
                </a:solidFill>
              </a:rPr>
              <a:t>это воспитание гармонично развитой и социально ответственной личности на основе духовно – нравственных ценностей народов Российской Федерации, исторических и национальных культурных  традиций. </a:t>
            </a:r>
            <a:r>
              <a:rPr lang="ru-RU" altLang="ru-RU" sz="2800" b="1" dirty="0" smtClean="0">
                <a:solidFill>
                  <a:srgbClr val="002060"/>
                </a:solidFill>
              </a:rPr>
              <a:t/>
            </a:r>
            <a:br>
              <a:rPr lang="ru-RU" altLang="ru-RU" sz="2800" b="1" dirty="0" smtClean="0">
                <a:solidFill>
                  <a:srgbClr val="002060"/>
                </a:solidFill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Админ\Desktop\недел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5786" y="0"/>
            <a:ext cx="718214" cy="692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80526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Низкая </a:t>
            </a:r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самооценка,  пугливость, мрачность</a:t>
            </a:r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, апатичность, незаинтересованность в том, что происходит </a:t>
            </a:r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вокруг, отсутствие </a:t>
            </a:r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хотя бы одного близкого друга среди сверстников, смиренное принятие всего происходящего.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Это дети, которые плохо поддаются обучению и сильно отстают от остальных, подлизы и ябеды, сильно зависимые от родителей и </a:t>
            </a:r>
            <a:r>
              <a:rPr lang="ru-RU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гиперопекаемые</a:t>
            </a:r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, Очень болезненные дети (из-за того, что редко появляются в саду, остальные дети от них отвыкают</a:t>
            </a:r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).</a:t>
            </a:r>
            <a:endParaRPr lang="ru-RU" sz="24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ru-RU" sz="2400" b="1" u="sng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Примечание.</a:t>
            </a:r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Жертва травли </a:t>
            </a:r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неосознанно, </a:t>
            </a:r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сама является как бы </a:t>
            </a:r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провокатором </a:t>
            </a:r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такого к ней отношения. Конечно, это не значит, что ребёнок напрашивается сам, ни в коем случае! Но его поведение настолько откровенно разнится с поведением сверстников, что это может стать причиной раздражения других детей</a:t>
            </a:r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4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35280" cy="1008112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Психологический портрет </a:t>
            </a:r>
            <a:r>
              <a:rPr lang="ru-RU" sz="3200" b="1" dirty="0" smtClean="0">
                <a:solidFill>
                  <a:srgbClr val="0070C0"/>
                </a:solidFill>
              </a:rPr>
              <a:t>жертвы травли: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4" name="Picture 2" descr="C:\Users\Админ\Desktop\недел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5786" y="0"/>
            <a:ext cx="718214" cy="6926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588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340768"/>
            <a:ext cx="8748464" cy="551723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д</a:t>
            </a:r>
            <a:r>
              <a:rPr lang="ru-RU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ети</a:t>
            </a:r>
            <a:r>
              <a:rPr lang="ru-RU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, не умеющие </a:t>
            </a:r>
            <a:r>
              <a:rPr lang="ru-RU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сочувствовать</a:t>
            </a:r>
            <a:r>
              <a:rPr lang="ru-RU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endParaRPr lang="ru-RU" sz="2800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ru-RU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гиперактивные</a:t>
            </a:r>
            <a:r>
              <a:rPr lang="ru-RU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endParaRPr lang="ru-RU" sz="2800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агрессивные,</a:t>
            </a:r>
          </a:p>
          <a:p>
            <a:pPr algn="just"/>
            <a:r>
              <a:rPr lang="ru-RU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физически </a:t>
            </a:r>
            <a:r>
              <a:rPr lang="ru-RU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превосходящие своих </a:t>
            </a:r>
            <a:r>
              <a:rPr lang="ru-RU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сверстников, </a:t>
            </a:r>
          </a:p>
          <a:p>
            <a:pPr algn="just"/>
            <a:r>
              <a:rPr lang="ru-RU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р</a:t>
            </a:r>
            <a:r>
              <a:rPr lang="ru-RU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ебёнок</a:t>
            </a:r>
            <a:r>
              <a:rPr lang="ru-RU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, который является лидером или мечтает им </a:t>
            </a:r>
            <a:r>
              <a:rPr lang="ru-RU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стать,</a:t>
            </a:r>
          </a:p>
          <a:p>
            <a:pPr algn="just"/>
            <a:r>
              <a:rPr lang="ru-RU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о</a:t>
            </a:r>
            <a:r>
              <a:rPr lang="ru-RU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щущает </a:t>
            </a:r>
            <a:r>
              <a:rPr lang="ru-RU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вседозволенность из-за неправильного воспитания или высокого социального статуса родителей.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338328"/>
            <a:ext cx="8964488" cy="82242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Особенности ребенка, совершающего </a:t>
            </a:r>
            <a:r>
              <a:rPr lang="ru-RU" sz="3200" b="1" dirty="0" err="1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буллинг</a:t>
            </a:r>
            <a:r>
              <a:rPr lang="ru-RU" sz="3200" b="1" dirty="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:</a:t>
            </a:r>
            <a:endParaRPr lang="ru-RU" sz="3200" b="1" dirty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Админ\Desktop\недел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2440" y="0"/>
            <a:ext cx="611560" cy="5898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230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754814"/>
            <a:ext cx="8784975" cy="510318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наказать</a:t>
            </a:r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, </a:t>
            </a:r>
            <a:endParaRPr lang="ru-RU" sz="2400" b="1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отомстить</a:t>
            </a:r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,   </a:t>
            </a:r>
            <a:endParaRPr lang="ru-RU" sz="2400" b="1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удивить</a:t>
            </a:r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, </a:t>
            </a:r>
            <a:endParaRPr lang="ru-RU" sz="2400" b="1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поразить</a:t>
            </a:r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, </a:t>
            </a:r>
            <a:endParaRPr lang="ru-RU" sz="2400" b="1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разрядиться</a:t>
            </a:r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endParaRPr lang="ru-RU" sz="2400" b="1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приколоться</a:t>
            </a:r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»,</a:t>
            </a:r>
          </a:p>
          <a:p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показать </a:t>
            </a:r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преимущество, </a:t>
            </a:r>
          </a:p>
          <a:p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специально </a:t>
            </a:r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унизить, </a:t>
            </a:r>
            <a:endParaRPr lang="ru-RU" sz="2400" b="1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запугать</a:t>
            </a:r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Мотивы агрессора:</a:t>
            </a:r>
            <a:r>
              <a:rPr lang="ru-RU" sz="36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 </a:t>
            </a:r>
            <a:endParaRPr lang="ru-RU" sz="36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4" name="Picture 2" descr="C:\Users\Админ\Desktop\недел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1804" y="0"/>
            <a:ext cx="942196" cy="908720"/>
          </a:xfrm>
          <a:prstGeom prst="rect">
            <a:avLst/>
          </a:prstGeom>
          <a:noFill/>
        </p:spPr>
      </p:pic>
      <p:pic>
        <p:nvPicPr>
          <p:cNvPr id="5" name="Picture 2" descr="Консультация для родителей &amp;quot;Ребенок дерется в детском саду. Что делать?&amp;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348880"/>
            <a:ext cx="3048000" cy="2286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438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73325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spcAft>
                <a:spcPts val="750"/>
              </a:spcAft>
              <a:buNone/>
            </a:pP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✓</a:t>
            </a:r>
            <a:r>
              <a:rPr lang="ru-RU" sz="29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2060"/>
                </a:solidFill>
                <a:ea typeface="Times New Roman"/>
                <a:cs typeface="Times New Roman" panose="02020603050405020304" pitchFamily="18" charset="0"/>
              </a:rPr>
              <a:t>Жертва неспособна к сопротивлению, она полностью беззащитна, она принуждаема  </a:t>
            </a:r>
          </a:p>
          <a:p>
            <a:pPr marL="0" indent="0" algn="just">
              <a:spcAft>
                <a:spcPts val="750"/>
              </a:spcAft>
              <a:buNone/>
            </a:pPr>
            <a:r>
              <a:rPr lang="ru-RU" sz="1800" b="1" dirty="0">
                <a:solidFill>
                  <a:srgbClr val="002060"/>
                </a:solidFill>
                <a:ea typeface="Times New Roman"/>
                <a:cs typeface="Times New Roman" panose="02020603050405020304" pitchFamily="18" charset="0"/>
              </a:rPr>
              <a:t>✓ Поддерживающие роль сторонних наблюдателей взрослые не вмешиваются в ситуацию </a:t>
            </a:r>
            <a:r>
              <a:rPr lang="ru-RU" sz="1800" b="1" dirty="0" err="1">
                <a:solidFill>
                  <a:srgbClr val="002060"/>
                </a:solidFill>
                <a:ea typeface="Times New Roman"/>
                <a:cs typeface="Times New Roman" panose="02020603050405020304" pitchFamily="18" charset="0"/>
              </a:rPr>
              <a:t>буллинга</a:t>
            </a:r>
            <a:r>
              <a:rPr lang="ru-RU" sz="1800" b="1" dirty="0">
                <a:solidFill>
                  <a:srgbClr val="002060"/>
                </a:solidFill>
                <a:ea typeface="Times New Roman"/>
                <a:cs typeface="Times New Roman" panose="02020603050405020304" pitchFamily="18" charset="0"/>
              </a:rPr>
              <a:t> или по незнанию,  или от неумения,  или по идейным соображениям. Или плохо вмешиваются, имитируют деятельность.</a:t>
            </a:r>
          </a:p>
          <a:p>
            <a:pPr marL="0" indent="0" algn="just">
              <a:spcAft>
                <a:spcPts val="750"/>
              </a:spcAft>
              <a:buNone/>
            </a:pPr>
            <a:r>
              <a:rPr lang="ru-RU" sz="1800" b="1" dirty="0">
                <a:solidFill>
                  <a:srgbClr val="002060"/>
                </a:solidFill>
                <a:ea typeface="Times New Roman"/>
                <a:cs typeface="Times New Roman" panose="02020603050405020304" pitchFamily="18" charset="0"/>
              </a:rPr>
              <a:t>✓ Дети –  пассивные наблюдатели.  В душе сочувствуют жертве,  но одновременно радуются, что это происходит не с ними...</a:t>
            </a:r>
          </a:p>
          <a:p>
            <a:pPr marL="0" indent="0" algn="just">
              <a:spcAft>
                <a:spcPts val="750"/>
              </a:spcAft>
              <a:buNone/>
            </a:pPr>
            <a:r>
              <a:rPr lang="ru-RU" sz="1800" b="1" dirty="0" smtClean="0">
                <a:solidFill>
                  <a:srgbClr val="002060"/>
                </a:solidFill>
                <a:ea typeface="Times New Roman"/>
                <a:cs typeface="Times New Roman" panose="02020603050405020304" pitchFamily="18" charset="0"/>
              </a:rPr>
              <a:t>✓ </a:t>
            </a:r>
            <a:r>
              <a:rPr lang="ru-RU" sz="1800" b="1" dirty="0">
                <a:solidFill>
                  <a:srgbClr val="002060"/>
                </a:solidFill>
                <a:ea typeface="Times New Roman"/>
                <a:cs typeface="Times New Roman" panose="02020603050405020304" pitchFamily="18" charset="0"/>
              </a:rPr>
              <a:t>Мотивация </a:t>
            </a:r>
            <a:r>
              <a:rPr lang="ru-RU" sz="1800" b="1" dirty="0" smtClean="0">
                <a:solidFill>
                  <a:srgbClr val="002060"/>
                </a:solidFill>
                <a:ea typeface="Times New Roman"/>
                <a:cs typeface="Times New Roman" panose="02020603050405020304" pitchFamily="18" charset="0"/>
              </a:rPr>
              <a:t>агрессора </a:t>
            </a:r>
            <a:r>
              <a:rPr lang="ru-RU" sz="1800" b="1" dirty="0">
                <a:solidFill>
                  <a:srgbClr val="002060"/>
                </a:solidFill>
                <a:ea typeface="Times New Roman"/>
                <a:cs typeface="Times New Roman" panose="02020603050405020304" pitchFamily="18" charset="0"/>
              </a:rPr>
              <a:t>должна сохраняться продолжительное время</a:t>
            </a:r>
            <a:r>
              <a:rPr lang="ru-RU" sz="1800" b="1" dirty="0" smtClean="0">
                <a:solidFill>
                  <a:srgbClr val="002060"/>
                </a:solidFill>
                <a:ea typeface="Times New Roman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750"/>
              </a:spcAft>
            </a:pPr>
            <a:endParaRPr lang="ru-RU" sz="4200" dirty="0" smtClean="0">
              <a:solidFill>
                <a:srgbClr val="002060"/>
              </a:solidFill>
              <a:latin typeface="Helvetica"/>
              <a:ea typeface="Times New Roman"/>
              <a:cs typeface="Times New Roman"/>
            </a:endParaRPr>
          </a:p>
          <a:p>
            <a:pPr>
              <a:spcAft>
                <a:spcPts val="750"/>
              </a:spcAft>
            </a:pPr>
            <a:endParaRPr lang="ru-RU" sz="32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5239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Условия закрепления </a:t>
            </a:r>
            <a:r>
              <a:rPr lang="ru-RU" sz="4000" b="1" dirty="0" err="1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буллинга</a:t>
            </a:r>
            <a:r>
              <a:rPr lang="ru-RU" sz="4000" b="1" dirty="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:</a:t>
            </a:r>
            <a:endParaRPr lang="ru-RU" sz="4000" b="1" dirty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170814"/>
            <a:ext cx="5544616" cy="255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Админ\Desktop\недел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1804" y="0"/>
            <a:ext cx="942196" cy="908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707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844824"/>
            <a:ext cx="8784975" cy="501317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1.Конфиденциальность</a:t>
            </a:r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2.Отказ </a:t>
            </a:r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от обвинений </a:t>
            </a:r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кого-либо </a:t>
            </a:r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из взрослых в допущении случаев </a:t>
            </a:r>
            <a:r>
              <a:rPr lang="ru-RU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буллинга</a:t>
            </a:r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3.Категорический </a:t>
            </a:r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запрет на любое насилие в группе </a:t>
            </a:r>
            <a:endParaRPr lang="ru-RU" sz="2400" b="1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(«</a:t>
            </a:r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Скажи насилию нет!»).</a:t>
            </a:r>
          </a:p>
          <a:p>
            <a:pPr marL="0" indent="0" algn="just">
              <a:buNone/>
            </a:pPr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4.Смещение </a:t>
            </a:r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акцента для обидчиков с наказания на их реабилитацию  (за исключением опасности для других и нарушителей закона</a:t>
            </a:r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).</a:t>
            </a:r>
          </a:p>
          <a:p>
            <a:pPr marL="0" indent="0" algn="just">
              <a:buNone/>
            </a:pPr>
            <a:endParaRPr lang="ru-RU" sz="2000" b="1" u="sng" dirty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dirty="0"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20436" y="274502"/>
            <a:ext cx="8229600" cy="11382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6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Принципы работы с проблемой </a:t>
            </a:r>
            <a:r>
              <a:rPr lang="ru-RU" sz="3600" b="1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буллинга</a:t>
            </a:r>
            <a:r>
              <a:rPr lang="ru-RU" sz="36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:</a:t>
            </a:r>
            <a:br>
              <a:rPr lang="ru-RU" sz="36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</a:br>
            <a:endParaRPr lang="ru-RU" sz="3600" b="1" dirty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Админ\Desktop\недел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2054" y="0"/>
            <a:ext cx="671946" cy="6480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53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87727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 fontAlgn="base">
              <a:buNone/>
            </a:pPr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  Обычно </a:t>
            </a:r>
            <a:r>
              <a:rPr lang="ru-RU" sz="1600" dirty="0">
                <a:solidFill>
                  <a:srgbClr val="002060"/>
                </a:solidFill>
                <a:cs typeface="Times New Roman" panose="02020603050405020304" pitchFamily="18" charset="0"/>
              </a:rPr>
              <a:t>дети начинают дразнить после 3 лет, но осознанно обзывают к 5-6 годам. Причины — не только подражание взрослым, но и привлечение к себе внимания или самоутверждение, проявление бунта. Дети таким образом могут выплёскивать агрессию, могут обзываться из зависти, из-за неприязни, для самозащиты и т.д. </a:t>
            </a:r>
            <a:endParaRPr lang="ru-RU" sz="1600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just" fontAlgn="base"/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Очень </a:t>
            </a:r>
            <a:r>
              <a:rPr lang="ru-RU" sz="1600" dirty="0">
                <a:solidFill>
                  <a:srgbClr val="002060"/>
                </a:solidFill>
                <a:cs typeface="Times New Roman" panose="02020603050405020304" pitchFamily="18" charset="0"/>
              </a:rPr>
              <a:t>часто дети испытывают таким образом на прочность новичков в детском коллективе. Им важно, чтобы при этом были зрители, которые потом всем об этом расскажут.</a:t>
            </a:r>
          </a:p>
          <a:p>
            <a:pPr algn="just" fontAlgn="base">
              <a:buNone/>
            </a:pPr>
            <a:endParaRPr lang="ru-RU" sz="1600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just" fontAlgn="base"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Воспитателям.</a:t>
            </a:r>
          </a:p>
          <a:p>
            <a:pPr algn="just" fontAlgn="base"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Как </a:t>
            </a:r>
            <a:r>
              <a:rPr lang="ru-RU" sz="1600" dirty="0">
                <a:solidFill>
                  <a:srgbClr val="002060"/>
                </a:solidFill>
                <a:cs typeface="Times New Roman" panose="02020603050405020304" pitchFamily="18" charset="0"/>
              </a:rPr>
              <a:t>можно исправить ситуацию в коллективе? </a:t>
            </a:r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Поиграть с</a:t>
            </a:r>
            <a:r>
              <a:rPr lang="ru-RU" sz="1600" dirty="0">
                <a:solidFill>
                  <a:srgbClr val="002060"/>
                </a:solidFill>
                <a:cs typeface="Times New Roman" panose="02020603050405020304" pitchFamily="18" charset="0"/>
              </a:rPr>
              <a:t> детьми в игру «</a:t>
            </a:r>
            <a:r>
              <a:rPr lang="ru-RU" sz="1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Обзывалки</a:t>
            </a:r>
            <a:r>
              <a:rPr lang="ru-RU" sz="1600" dirty="0">
                <a:solidFill>
                  <a:srgbClr val="002060"/>
                </a:solidFill>
                <a:cs typeface="Times New Roman" panose="02020603050405020304" pitchFamily="18" charset="0"/>
              </a:rPr>
              <a:t>» — «обзываем» друг друга по кругу, например, овощами: «Ты, Маша, редиска!», «А ты, Петя, </a:t>
            </a:r>
            <a:r>
              <a:rPr lang="ru-RU" sz="1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капустка</a:t>
            </a:r>
            <a:r>
              <a:rPr lang="ru-RU" sz="1600" dirty="0">
                <a:solidFill>
                  <a:srgbClr val="002060"/>
                </a:solidFill>
                <a:cs typeface="Times New Roman" panose="02020603050405020304" pitchFamily="18" charset="0"/>
              </a:rPr>
              <a:t>!» Дети хохочут, негативная энергия переводится в позитивное русло. </a:t>
            </a:r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Можно сказать </a:t>
            </a:r>
            <a:r>
              <a:rPr lang="ru-RU" sz="1600" dirty="0">
                <a:solidFill>
                  <a:srgbClr val="002060"/>
                </a:solidFill>
                <a:cs typeface="Times New Roman" panose="02020603050405020304" pitchFamily="18" charset="0"/>
              </a:rPr>
              <a:t>друг другу комплименты: «Ты, Оля, роза!» и т.д. Эта игра помогает снять вербальную детскую агрессию, выплеснуть гнев в приемлемой форме.</a:t>
            </a:r>
          </a:p>
          <a:p>
            <a:pPr algn="just" fontAlgn="base"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Родителям. </a:t>
            </a:r>
          </a:p>
          <a:p>
            <a:pPr algn="just" fontAlgn="base"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Чтобы </a:t>
            </a:r>
            <a:r>
              <a:rPr lang="ru-RU" sz="1600" dirty="0">
                <a:solidFill>
                  <a:srgbClr val="002060"/>
                </a:solidFill>
                <a:cs typeface="Times New Roman" panose="02020603050405020304" pitchFamily="18" charset="0"/>
              </a:rPr>
              <a:t>ваш ребёнок не стал вербальным агрессором, важно дома следить за собой, за своей речью, помнить о том, что дети — наше зеркало. Часто взрослые не замечают, как проявляют нетерпимость к особенностям других людей, используют в своей речи бранные слова. Им может казаться, что ребёнок не слышит или ещё не понимает, о чём идёт речь, а между тем тот всё схватывает на лету и затем демонстрирует в детском коллективе. Учите ребёнка быть терпеливым к особенностям других людей, читайте сказки, там много народной мудрости. Особенно полезны терапевтические сказки</a:t>
            </a:r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363272" cy="60639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Причины обзывания. Преодоление проблемы</a:t>
            </a:r>
            <a:endParaRPr lang="ru-RU" sz="3200" b="1" dirty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Админ\Desktop\недел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46715" y="0"/>
            <a:ext cx="597285" cy="5760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386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66124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 fontAlgn="base">
              <a:buNone/>
            </a:pPr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    Ещё </a:t>
            </a:r>
            <a:r>
              <a:rPr lang="ru-RU" sz="1600" dirty="0">
                <a:solidFill>
                  <a:srgbClr val="002060"/>
                </a:solidFill>
                <a:cs typeface="Times New Roman" panose="02020603050405020304" pitchFamily="18" charset="0"/>
              </a:rPr>
              <a:t>один вид детской травли — агрессия, когда ребёнка толкают, делают подножки, отбирают игрушки, бьют. Причём обычно агрессоры — это дети, уверенные в себе, склонные к доминированию и подчинению других, сильные морально и физически, а жертвы — наоборот, ребята, неуверенные в себе, чувствительные к стрессам, неспособные сопротивляться и не умеющие постоять за себя.</a:t>
            </a:r>
          </a:p>
          <a:p>
            <a:pPr algn="just" fontAlgn="base"/>
            <a:r>
              <a:rPr lang="ru-RU" sz="1600" dirty="0">
                <a:solidFill>
                  <a:srgbClr val="002060"/>
                </a:solidFill>
                <a:cs typeface="Times New Roman" panose="02020603050405020304" pitchFamily="18" charset="0"/>
              </a:rPr>
              <a:t>Родители в таких ситуациях ведут себя по-разному: кто-то учит давать сдачу, кто-то бежит разбираться с самим обидчиком или его родителями, а кто-то жалуется воспитателям или заведующим, если конфликт происходит в детском саду.</a:t>
            </a:r>
          </a:p>
          <a:p>
            <a:pPr algn="just" fontAlgn="base"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Родителям.</a:t>
            </a:r>
            <a:endParaRPr lang="ru-RU" sz="16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just" fontAlgn="base"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Если </a:t>
            </a:r>
            <a:r>
              <a:rPr lang="ru-RU" sz="1600" dirty="0">
                <a:solidFill>
                  <a:srgbClr val="002060"/>
                </a:solidFill>
                <a:cs typeface="Times New Roman" panose="02020603050405020304" pitchFamily="18" charset="0"/>
              </a:rPr>
              <a:t>вашего ребёнка обижают в саду, то лучше всего обратиться к воспитателю или психологу, попытаться разобраться в ситуации. Можно поиграть с ребёнком в детский сад, разыграть с помощью игрушек несколько ситуаций, когда непослушные «малыши» шалят. Как действует в этом случае воспитатель? А другие дети что делают? А если медвежонок обижает зайчика, толкает его, отнимает игрушки и дерётся? Как это происходит? Что делать зайчику? Понаблюдайте во время игры за реакцией ребёнка.</a:t>
            </a:r>
          </a:p>
          <a:p>
            <a:pPr algn="just" fontAlgn="base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002060"/>
                </a:solidFill>
                <a:cs typeface="Times New Roman" panose="02020603050405020304" pitchFamily="18" charset="0"/>
              </a:rPr>
              <a:t>Не стоит устраивать разборки с детьми, пытаясь защитить своего ребёнка. Это можно сделать только в крайнем случае. Не надо ругать ребёнка и заставлять дать сдачи: если бы он это мог, то давно бы сделал.</a:t>
            </a:r>
          </a:p>
          <a:p>
            <a:pPr algn="just" fontAlgn="base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002060"/>
                </a:solidFill>
                <a:cs typeface="Times New Roman" panose="02020603050405020304" pitchFamily="18" charset="0"/>
              </a:rPr>
              <a:t>Разборки с родителями тоже малоэффективны </a:t>
            </a:r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— случай </a:t>
            </a:r>
            <a:r>
              <a:rPr lang="ru-RU" sz="1600" dirty="0">
                <a:solidFill>
                  <a:srgbClr val="002060"/>
                </a:solidFill>
                <a:cs typeface="Times New Roman" panose="02020603050405020304" pitchFamily="18" charset="0"/>
              </a:rPr>
              <a:t>такой разборки между двумя папами, </a:t>
            </a:r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закончился </a:t>
            </a:r>
            <a:r>
              <a:rPr lang="ru-RU" sz="1600" dirty="0">
                <a:solidFill>
                  <a:srgbClr val="002060"/>
                </a:solidFill>
                <a:cs typeface="Times New Roman" panose="02020603050405020304" pitchFamily="18" charset="0"/>
              </a:rPr>
              <a:t>дракой между ними. Нужно учить своего ребёнка общаться, находить компромисс</a:t>
            </a:r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42646"/>
            <a:ext cx="8435280" cy="70207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Физическая агрессия. Преодоление проблемы</a:t>
            </a:r>
            <a:endParaRPr lang="ru-RU" sz="2800" b="1" dirty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Админ\Desktop\недел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2054" y="0"/>
            <a:ext cx="671946" cy="6480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273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602128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 fontAlgn="base">
              <a:buNone/>
            </a:pPr>
            <a:r>
              <a:rPr lang="ru-RU" sz="1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           </a:t>
            </a:r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Быть </a:t>
            </a:r>
            <a:r>
              <a:rPr lang="ru-RU" sz="1600" dirty="0">
                <a:solidFill>
                  <a:srgbClr val="002060"/>
                </a:solidFill>
                <a:cs typeface="Times New Roman" panose="02020603050405020304" pitchFamily="18" charset="0"/>
              </a:rPr>
              <a:t>изгоем в коллективе значит тоже подвергнуться детской травле. Ведь это настоящая трагедия для ребёнка, а для родителей — проблема. Так и хочется защитить своего ребенка, помочь ему, оградить от одиночества. </a:t>
            </a:r>
            <a:endParaRPr lang="ru-RU" sz="1600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just" fontAlgn="base"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Воспитателям.</a:t>
            </a:r>
          </a:p>
          <a:p>
            <a:pPr algn="just" fontAlgn="base"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Возможно</a:t>
            </a:r>
            <a:r>
              <a:rPr lang="ru-RU" sz="1600" dirty="0">
                <a:solidFill>
                  <a:srgbClr val="002060"/>
                </a:solidFill>
                <a:cs typeface="Times New Roman" panose="02020603050405020304" pitchFamily="18" charset="0"/>
              </a:rPr>
              <a:t>, воспитатель не может сформировать дружескую атмосферу в группе. Воспитатель обычно выступает арбитром в коллективе, следит за недопустимым поведением. Все дети ждут реакции воспитателя. Важно, чтобы воспитатели пресекали фразы «Мы с тобой не играем», «Я с тобой не дружу», не поощряли ябедничество.</a:t>
            </a:r>
          </a:p>
          <a:p>
            <a:pPr algn="just" fontAlgn="base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002060"/>
                </a:solidFill>
                <a:cs typeface="Times New Roman" panose="02020603050405020304" pitchFamily="18" charset="0"/>
              </a:rPr>
              <a:t>Конечно, бывают дети, не особо нуждающиеся в компании, например, интроверты. Тут нужно разбираться вместе со взрослыми в каждом индивидуальном случае.</a:t>
            </a:r>
          </a:p>
          <a:p>
            <a:pPr algn="just" fontAlgn="base">
              <a:spcBef>
                <a:spcPts val="312"/>
              </a:spcBef>
              <a:buFont typeface="Wingdings" pitchFamily="2" charset="2"/>
              <a:buChar char="Ø"/>
            </a:pPr>
            <a:r>
              <a:rPr lang="ru-RU" sz="1600" b="1" dirty="0">
                <a:solidFill>
                  <a:srgbClr val="002060"/>
                </a:solidFill>
                <a:cs typeface="Times New Roman" panose="02020603050405020304" pitchFamily="18" charset="0"/>
              </a:rPr>
              <a:t>Родителям. </a:t>
            </a:r>
            <a:r>
              <a:rPr lang="ru-RU" sz="1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В</a:t>
            </a:r>
            <a:r>
              <a:rPr lang="ru-RU" sz="1600" dirty="0">
                <a:solidFill>
                  <a:srgbClr val="002060"/>
                </a:solidFill>
                <a:cs typeface="Times New Roman" panose="02020603050405020304" pitchFamily="18" charset="0"/>
              </a:rPr>
              <a:t> этом случае важно:</a:t>
            </a:r>
          </a:p>
          <a:p>
            <a:pPr algn="just" fontAlgn="base">
              <a:spcBef>
                <a:spcPts val="312"/>
              </a:spcBef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002060"/>
                </a:solidFill>
                <a:cs typeface="Times New Roman" panose="02020603050405020304" pitchFamily="18" charset="0"/>
              </a:rPr>
              <a:t>Собрать информацию об обстановке в группе. Это можно сделать, поговорив с самим малышом, с воспитателем, с другими родителями.</a:t>
            </a:r>
          </a:p>
          <a:p>
            <a:pPr algn="just" fontAlgn="base">
              <a:spcBef>
                <a:spcPts val="312"/>
              </a:spcBef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002060"/>
                </a:solidFill>
                <a:cs typeface="Times New Roman" panose="02020603050405020304" pitchFamily="18" charset="0"/>
              </a:rPr>
              <a:t>Проиграть конфликт дома. Это можно сделать с помощью кукольного театра. Разыграйте домашний спектакль и научите кроху подбирать нужные слова и правильно действовать.</a:t>
            </a:r>
          </a:p>
          <a:p>
            <a:pPr algn="just" fontAlgn="base">
              <a:spcBef>
                <a:spcPts val="312"/>
              </a:spcBef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002060"/>
                </a:solidFill>
                <a:cs typeface="Times New Roman" panose="02020603050405020304" pitchFamily="18" charset="0"/>
              </a:rPr>
              <a:t>Давайте малышу больше общаться. Ходите в гости с ребёнком, приглашайте домой его сверстников. Малышу очень важно научиться общаться.</a:t>
            </a:r>
          </a:p>
          <a:p>
            <a:pPr algn="just" fontAlgn="base">
              <a:spcBef>
                <a:spcPts val="312"/>
              </a:spcBef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002060"/>
                </a:solidFill>
                <a:cs typeface="Times New Roman" panose="02020603050405020304" pitchFamily="18" charset="0"/>
              </a:rPr>
              <a:t>Если с ребёнком не хотят играть, возможно, проблема в ребёнке. Если в разных коллективах возникают схожие проблемы, родители замечают, что малышу сложно контактировать с детьми, то следует обратиться к психологу. Часто дети не умеют общаться, у них не развиты социально-коммуникативные навыки. Причины разные — застенчивый ребёнок, агрессивный, внешне отличается от других, избалованный, проблемы с речью, проблемы в семье и т.д.</a:t>
            </a:r>
          </a:p>
          <a:p>
            <a:pPr>
              <a:buFont typeface="Wingdings" panose="05000000000000000000" pitchFamily="2" charset="2"/>
              <a:buChar char="v"/>
            </a:pP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338328"/>
            <a:ext cx="7643192" cy="44437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Изгой в группе. Преодоление проблемы</a:t>
            </a:r>
            <a:endParaRPr lang="ru-RU" sz="3200" b="1" dirty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Админ\Desktop\недел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21375" y="0"/>
            <a:ext cx="522625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426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73325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 fontAlgn="base">
              <a:buNone/>
            </a:pPr>
            <a:r>
              <a:rPr lang="ru-RU" sz="1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     </a:t>
            </a:r>
            <a:r>
              <a:rPr lang="ru-RU" sz="15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Ещё </a:t>
            </a:r>
            <a:r>
              <a:rPr lang="ru-RU" sz="1500" dirty="0">
                <a:solidFill>
                  <a:srgbClr val="002060"/>
                </a:solidFill>
                <a:cs typeface="Times New Roman" panose="02020603050405020304" pitchFamily="18" charset="0"/>
              </a:rPr>
              <a:t>один вид детской травли — телесные приставания. Зажать в углу, показать интимные места, поцеловать — всё это также бывают у дошколят. Сами дети испытывают при этом растерянность, шок и могут даже не признаться взрослым. А если признаются, то и сами взрослые в сильном эмоциональном стрессе могут наломать дров: отреагировать криком и руганью, устроить скандал и даже забрать ребёнка из детского коллектива</a:t>
            </a:r>
            <a:r>
              <a:rPr lang="ru-RU" sz="15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. Интерес </a:t>
            </a:r>
            <a:r>
              <a:rPr lang="ru-RU" sz="1500" dirty="0">
                <a:solidFill>
                  <a:srgbClr val="002060"/>
                </a:solidFill>
                <a:cs typeface="Times New Roman" panose="02020603050405020304" pitchFamily="18" charset="0"/>
              </a:rPr>
              <a:t>к половым органам у дошкольников высокий, особенно у детей 3-4,5 лет. </a:t>
            </a:r>
            <a:endParaRPr lang="ru-RU" sz="1500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just" fontAlgn="base">
              <a:buFont typeface="Wingdings" pitchFamily="2" charset="2"/>
              <a:buChar char="Ø"/>
            </a:pPr>
            <a:r>
              <a:rPr lang="ru-RU" sz="15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Родителям.</a:t>
            </a:r>
          </a:p>
          <a:p>
            <a:pPr algn="just" fontAlgn="base">
              <a:buFont typeface="Wingdings" panose="05000000000000000000" pitchFamily="2" charset="2"/>
              <a:buChar char="v"/>
            </a:pPr>
            <a:r>
              <a:rPr lang="ru-RU" sz="15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Если </a:t>
            </a:r>
            <a:r>
              <a:rPr lang="ru-RU" sz="1500" dirty="0">
                <a:solidFill>
                  <a:srgbClr val="002060"/>
                </a:solidFill>
                <a:cs typeface="Times New Roman" panose="02020603050405020304" pitchFamily="18" charset="0"/>
              </a:rPr>
              <a:t>произошло подобное, родители, не заостряйте ситуацию в глазах ребёнка, переводите все в шутку, сглаживайте ситуацию (для пострадавшего ребёнка).</a:t>
            </a:r>
          </a:p>
          <a:p>
            <a:pPr algn="just" fontAlgn="base">
              <a:buFont typeface="Wingdings" pitchFamily="2" charset="2"/>
              <a:buChar char="Ø"/>
            </a:pPr>
            <a:r>
              <a:rPr lang="ru-RU" sz="15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Воспитателям.</a:t>
            </a:r>
          </a:p>
          <a:p>
            <a:pPr algn="just" fontAlgn="base">
              <a:buFont typeface="Wingdings" panose="05000000000000000000" pitchFamily="2" charset="2"/>
              <a:buChar char="v"/>
            </a:pPr>
            <a:r>
              <a:rPr lang="ru-RU" sz="15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Обсуждать </a:t>
            </a:r>
            <a:r>
              <a:rPr lang="ru-RU" sz="1500" dirty="0">
                <a:solidFill>
                  <a:srgbClr val="002060"/>
                </a:solidFill>
                <a:cs typeface="Times New Roman" panose="02020603050405020304" pitchFamily="18" charset="0"/>
              </a:rPr>
              <a:t>эту проблему надо только в отсутствие малыша! В первую очередь, работать с родителями виновника.</a:t>
            </a:r>
          </a:p>
          <a:p>
            <a:pPr algn="just" fontAlgn="base">
              <a:buFont typeface="Wingdings" panose="05000000000000000000" pitchFamily="2" charset="2"/>
              <a:buChar char="v"/>
            </a:pPr>
            <a:r>
              <a:rPr lang="ru-RU" sz="1500" dirty="0">
                <a:solidFill>
                  <a:srgbClr val="002060"/>
                </a:solidFill>
                <a:cs typeface="Times New Roman" panose="02020603050405020304" pitchFamily="18" charset="0"/>
              </a:rPr>
              <a:t>Если в группе есть ребёнок, который пристаёт к другим детям, воспитатель должен мягко, но настойчиво отваживать его от подобных действий, не зацикливая на этом. Он должен разговаривать с родителями, не оставлять детей без присмотра в туалете и в спальне. Обычно проходит полгода, и интерес пропадает, как, впрочем, и воспоминания об этом.</a:t>
            </a:r>
          </a:p>
          <a:p>
            <a:pPr marL="0" indent="0" algn="just" fontAlgn="base">
              <a:buNone/>
            </a:pPr>
            <a:r>
              <a:rPr lang="ru-RU" sz="1500" b="1" u="sng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Примечание. </a:t>
            </a:r>
            <a:r>
              <a:rPr lang="ru-RU" sz="15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А</a:t>
            </a:r>
            <a:r>
              <a:rPr lang="ru-RU" sz="1500" dirty="0">
                <a:solidFill>
                  <a:srgbClr val="002060"/>
                </a:solidFill>
                <a:cs typeface="Times New Roman" panose="02020603050405020304" pitchFamily="18" charset="0"/>
              </a:rPr>
              <a:t> ситуаций телесных приставаний очень даже много. Бывает, </a:t>
            </a:r>
            <a:r>
              <a:rPr lang="ru-RU" sz="15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когда </a:t>
            </a:r>
            <a:r>
              <a:rPr lang="ru-RU" sz="1500" dirty="0">
                <a:solidFill>
                  <a:srgbClr val="002060"/>
                </a:solidFill>
                <a:cs typeface="Times New Roman" panose="02020603050405020304" pitchFamily="18" charset="0"/>
              </a:rPr>
              <a:t>ребёнок пяти лет раздевается в спальне и имитирует секс. Был случай, когда один мальчик намеренно систематически писал на других мальчиков. Для предотвращения таких ситуаций очень важно контролировать доступную ребёнку информацию по телевизору и в интернете. Сейчас идёт тотальное развращение детей. По мнению психологов, каждый ребёнок сегодня подвергается так называемому «неконтактному» насилию при просмотре откровенных сцен в фильмах, идущих в телевизионный </a:t>
            </a:r>
            <a:r>
              <a:rPr lang="ru-RU" sz="1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прайм-тайм</a:t>
            </a:r>
            <a:r>
              <a:rPr lang="ru-RU" sz="1500" dirty="0">
                <a:solidFill>
                  <a:srgbClr val="002060"/>
                </a:solidFill>
                <a:cs typeface="Times New Roman" panose="02020603050405020304" pitchFamily="18" charset="0"/>
              </a:rPr>
              <a:t>, да и просто при просмотре низкопробных юмористических программ</a:t>
            </a:r>
            <a:r>
              <a:rPr lang="ru-RU" sz="15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  <a:endParaRPr lang="ru-RU" sz="15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Телесные приставания. </a:t>
            </a:r>
            <a:br>
              <a:rPr lang="ru-RU" sz="3200" b="1" dirty="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Преодоление проблемы</a:t>
            </a:r>
            <a:endParaRPr lang="ru-RU" sz="3200" dirty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Админ\Desktop\недел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1804" y="0"/>
            <a:ext cx="942196" cy="908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429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754814"/>
            <a:ext cx="8712968" cy="510318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Цели: </a:t>
            </a:r>
          </a:p>
          <a:p>
            <a:pPr marL="0" indent="0" algn="just"/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снизить </a:t>
            </a:r>
            <a:r>
              <a:rPr lang="ru-RU" sz="2800" dirty="0">
                <a:solidFill>
                  <a:srgbClr val="002060"/>
                </a:solidFill>
              </a:rPr>
              <a:t>агрессивные и враждебные реакции </a:t>
            </a:r>
            <a:r>
              <a:rPr lang="ru-RU" sz="2800" dirty="0" smtClean="0">
                <a:solidFill>
                  <a:srgbClr val="002060"/>
                </a:solidFill>
              </a:rPr>
              <a:t>дошкольников; </a:t>
            </a:r>
          </a:p>
          <a:p>
            <a:pPr marL="0" indent="0" algn="just"/>
            <a:r>
              <a:rPr lang="ru-RU" sz="2800" dirty="0" smtClean="0">
                <a:solidFill>
                  <a:srgbClr val="002060"/>
                </a:solidFill>
              </a:rPr>
              <a:t> оптимизировать </a:t>
            </a:r>
            <a:r>
              <a:rPr lang="ru-RU" sz="2800" dirty="0">
                <a:solidFill>
                  <a:srgbClr val="002060"/>
                </a:solidFill>
              </a:rPr>
              <a:t>межличностные </a:t>
            </a:r>
            <a:r>
              <a:rPr lang="ru-RU" sz="2800" dirty="0" smtClean="0">
                <a:solidFill>
                  <a:srgbClr val="002060"/>
                </a:solidFill>
              </a:rPr>
              <a:t>отношения</a:t>
            </a:r>
            <a:r>
              <a:rPr lang="ru-RU" sz="2800" dirty="0">
                <a:solidFill>
                  <a:srgbClr val="002060"/>
                </a:solidFill>
              </a:rPr>
              <a:t>; </a:t>
            </a:r>
            <a:endParaRPr lang="ru-RU" sz="2800" dirty="0" smtClean="0">
              <a:solidFill>
                <a:srgbClr val="002060"/>
              </a:solidFill>
            </a:endParaRPr>
          </a:p>
          <a:p>
            <a:pPr marL="0" indent="0" algn="just"/>
            <a:r>
              <a:rPr lang="ru-RU" sz="2800" dirty="0" smtClean="0">
                <a:solidFill>
                  <a:srgbClr val="002060"/>
                </a:solidFill>
              </a:rPr>
              <a:t> сформировать </a:t>
            </a:r>
            <a:r>
              <a:rPr lang="ru-RU" sz="2800" dirty="0">
                <a:solidFill>
                  <a:srgbClr val="002060"/>
                </a:solidFill>
              </a:rPr>
              <a:t>навыки конструктивного реагирования в </a:t>
            </a:r>
            <a:r>
              <a:rPr lang="ru-RU" sz="2800" dirty="0" smtClean="0">
                <a:solidFill>
                  <a:srgbClr val="002060"/>
                </a:solidFill>
              </a:rPr>
              <a:t>конфликте;</a:t>
            </a:r>
          </a:p>
          <a:p>
            <a:pPr marL="0" indent="0" algn="just"/>
            <a:r>
              <a:rPr lang="ru-RU" sz="2800" dirty="0" smtClean="0">
                <a:solidFill>
                  <a:srgbClr val="002060"/>
                </a:solidFill>
              </a:rPr>
              <a:t> развить </a:t>
            </a:r>
            <a:r>
              <a:rPr lang="ru-RU" sz="2800" dirty="0">
                <a:solidFill>
                  <a:srgbClr val="002060"/>
                </a:solidFill>
              </a:rPr>
              <a:t>толерантность и </a:t>
            </a:r>
            <a:r>
              <a:rPr lang="ru-RU" sz="2800" dirty="0" err="1">
                <a:solidFill>
                  <a:srgbClr val="002060"/>
                </a:solidFill>
              </a:rPr>
              <a:t>эмпатию</a:t>
            </a:r>
            <a:r>
              <a:rPr lang="ru-RU" sz="2800" dirty="0" smtClean="0">
                <a:solidFill>
                  <a:srgbClr val="002060"/>
                </a:solidFill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3000" b="1" dirty="0">
                <a:solidFill>
                  <a:srgbClr val="002060"/>
                </a:solidFill>
              </a:rPr>
              <a:t>Упражнение «Любовь и </a:t>
            </a:r>
            <a:r>
              <a:rPr lang="ru-RU" sz="3000" b="1" dirty="0" smtClean="0">
                <a:solidFill>
                  <a:srgbClr val="002060"/>
                </a:solidFill>
              </a:rPr>
              <a:t>злость»,</a:t>
            </a:r>
            <a:endParaRPr lang="ru-RU" sz="3000" dirty="0">
              <a:solidFill>
                <a:srgbClr val="002060"/>
              </a:solidFill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3000" b="1" dirty="0">
                <a:solidFill>
                  <a:srgbClr val="002060"/>
                </a:solidFill>
              </a:rPr>
              <a:t>Игра «Король</a:t>
            </a:r>
            <a:r>
              <a:rPr lang="ru-RU" sz="3000" b="1" dirty="0" smtClean="0">
                <a:solidFill>
                  <a:srgbClr val="002060"/>
                </a:solidFill>
              </a:rPr>
              <a:t>»,</a:t>
            </a:r>
            <a:endParaRPr lang="ru-RU" sz="3000" dirty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3000" b="1" dirty="0">
                <a:solidFill>
                  <a:srgbClr val="002060"/>
                </a:solidFill>
              </a:rPr>
              <a:t>Упражнение «Шутливое письмо</a:t>
            </a:r>
            <a:r>
              <a:rPr lang="ru-RU" sz="3000" b="1" dirty="0" smtClean="0">
                <a:solidFill>
                  <a:srgbClr val="002060"/>
                </a:solidFill>
              </a:rPr>
              <a:t>»,</a:t>
            </a:r>
            <a:endParaRPr lang="ru-RU" sz="3000" dirty="0">
              <a:solidFill>
                <a:srgbClr val="002060"/>
              </a:solidFill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3000" b="1" dirty="0">
                <a:solidFill>
                  <a:srgbClr val="002060"/>
                </a:solidFill>
              </a:rPr>
              <a:t>Упражнение «Самый-самый</a:t>
            </a:r>
            <a:r>
              <a:rPr lang="ru-RU" sz="3000" b="1" dirty="0" smtClean="0">
                <a:solidFill>
                  <a:srgbClr val="002060"/>
                </a:solidFill>
              </a:rPr>
              <a:t>»,</a:t>
            </a:r>
            <a:endParaRPr lang="ru-RU" sz="3000" dirty="0">
              <a:solidFill>
                <a:srgbClr val="002060"/>
              </a:solidFill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3000" b="1" dirty="0" smtClean="0">
                <a:solidFill>
                  <a:srgbClr val="002060"/>
                </a:solidFill>
              </a:rPr>
              <a:t>Упражнение </a:t>
            </a:r>
            <a:r>
              <a:rPr lang="ru-RU" sz="3000" b="1" dirty="0">
                <a:solidFill>
                  <a:srgbClr val="002060"/>
                </a:solidFill>
              </a:rPr>
              <a:t>«Покажи ситуацию</a:t>
            </a:r>
            <a:r>
              <a:rPr lang="ru-RU" sz="3000" b="1" dirty="0" smtClean="0">
                <a:solidFill>
                  <a:srgbClr val="002060"/>
                </a:solidFill>
              </a:rPr>
              <a:t>», «Драка»,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3000" b="1" dirty="0" smtClean="0">
                <a:solidFill>
                  <a:srgbClr val="002060"/>
                </a:solidFill>
              </a:rPr>
              <a:t>Игры «Камушки», «Дорисуй-ка»,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3000" b="1" dirty="0" smtClean="0">
                <a:solidFill>
                  <a:srgbClr val="002060"/>
                </a:solidFill>
              </a:rPr>
              <a:t>Упражнение «Сладкая проблема»,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3000" b="1" dirty="0" smtClean="0">
                <a:solidFill>
                  <a:srgbClr val="002060"/>
                </a:solidFill>
              </a:rPr>
              <a:t>Игра «Елочки-пенечки»,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3000" b="1" dirty="0" smtClean="0">
                <a:solidFill>
                  <a:srgbClr val="002060"/>
                </a:solidFill>
              </a:rPr>
              <a:t>Упражнение«Передай».</a:t>
            </a:r>
          </a:p>
          <a:p>
            <a:pPr lvl="0" algn="just">
              <a:buNone/>
            </a:pPr>
            <a:endParaRPr lang="ru-RU" sz="3000" b="1" dirty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ru-RU" dirty="0">
              <a:solidFill>
                <a:srgbClr val="002060"/>
              </a:solidFill>
            </a:endParaRPr>
          </a:p>
          <a:p>
            <a:pPr algn="just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44016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Игры и упражнения для профилактики </a:t>
            </a:r>
            <a:r>
              <a:rPr lang="ru-RU" sz="3200" b="1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буллинга</a:t>
            </a:r>
            <a:r>
              <a:rPr lang="ru-RU" sz="32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в </a:t>
            </a:r>
            <a:r>
              <a:rPr lang="ru-RU" sz="3200" b="1" dirty="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дошкольной </a:t>
            </a:r>
            <a:r>
              <a:rPr lang="ru-RU" sz="32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среде</a:t>
            </a:r>
            <a:r>
              <a:rPr lang="ru-RU" sz="3200" b="1" dirty="0">
                <a:solidFill>
                  <a:srgbClr val="00682F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00682F"/>
                </a:solidFill>
                <a:latin typeface="+mn-lt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00682F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Админ\Desktop\недел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2733" y="692696"/>
            <a:ext cx="821267" cy="792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498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3600" b="1" dirty="0" smtClean="0">
                <a:solidFill>
                  <a:srgbClr val="0070C0"/>
                </a:solidFill>
              </a:rPr>
              <a:t/>
            </a:r>
            <a:br>
              <a:rPr lang="ru-RU" alt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Основные направления воспитательной работы ДОУ:</a:t>
            </a:r>
            <a:r>
              <a:rPr lang="ru-RU" altLang="ru-RU" sz="3600" b="1" dirty="0" smtClean="0">
                <a:solidFill>
                  <a:srgbClr val="0070C0"/>
                </a:solidFill>
              </a:rPr>
              <a:t/>
            </a:r>
            <a:br>
              <a:rPr lang="ru-RU" altLang="ru-RU" sz="3600" b="1" dirty="0" smtClean="0">
                <a:solidFill>
                  <a:srgbClr val="0070C0"/>
                </a:solidFill>
              </a:rPr>
            </a:br>
            <a:endParaRPr lang="ru-RU" sz="3600" b="1" dirty="0" smtClean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44824"/>
            <a:ext cx="8784976" cy="501317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endParaRPr lang="ru-RU" altLang="ru-RU" sz="2400" b="1" dirty="0" smtClean="0">
              <a:solidFill>
                <a:srgbClr val="002060"/>
              </a:solidFill>
            </a:endParaRPr>
          </a:p>
          <a:p>
            <a:pPr algn="just"/>
            <a:r>
              <a:rPr lang="ru-RU" altLang="ru-RU" sz="2400" b="1" dirty="0" smtClean="0">
                <a:solidFill>
                  <a:srgbClr val="002060"/>
                </a:solidFill>
              </a:rPr>
              <a:t>патриотическое: </a:t>
            </a:r>
            <a:r>
              <a:rPr lang="ru-RU" altLang="ru-RU" sz="2400" dirty="0" smtClean="0">
                <a:solidFill>
                  <a:srgbClr val="002060"/>
                </a:solidFill>
              </a:rPr>
              <a:t>ценности Родины и природы;</a:t>
            </a:r>
          </a:p>
          <a:p>
            <a:pPr algn="just"/>
            <a:r>
              <a:rPr lang="ru-RU" altLang="ru-RU" sz="2400" b="1" dirty="0" smtClean="0">
                <a:solidFill>
                  <a:srgbClr val="002060"/>
                </a:solidFill>
              </a:rPr>
              <a:t>социальное:</a:t>
            </a:r>
            <a:r>
              <a:rPr lang="ru-RU" altLang="ru-RU" sz="2400" dirty="0" smtClean="0">
                <a:solidFill>
                  <a:srgbClr val="002060"/>
                </a:solidFill>
              </a:rPr>
              <a:t> ценности человека, семьи, дружбы и сотрудничества;</a:t>
            </a:r>
          </a:p>
          <a:p>
            <a:pPr algn="just"/>
            <a:r>
              <a:rPr lang="ru-RU" altLang="ru-RU" sz="2400" b="1" dirty="0" smtClean="0">
                <a:solidFill>
                  <a:srgbClr val="002060"/>
                </a:solidFill>
              </a:rPr>
              <a:t>познавательное:</a:t>
            </a:r>
            <a:r>
              <a:rPr lang="ru-RU" altLang="ru-RU" sz="2400" dirty="0" smtClean="0">
                <a:solidFill>
                  <a:srgbClr val="002060"/>
                </a:solidFill>
              </a:rPr>
              <a:t> ценность знания;</a:t>
            </a:r>
          </a:p>
          <a:p>
            <a:pPr algn="just"/>
            <a:r>
              <a:rPr lang="ru-RU" altLang="ru-RU" sz="2400" b="1" dirty="0" smtClean="0">
                <a:solidFill>
                  <a:srgbClr val="002060"/>
                </a:solidFill>
              </a:rPr>
              <a:t>физическое и оздоровительное: </a:t>
            </a:r>
            <a:r>
              <a:rPr lang="ru-RU" altLang="ru-RU" sz="2400" dirty="0" smtClean="0">
                <a:solidFill>
                  <a:srgbClr val="002060"/>
                </a:solidFill>
              </a:rPr>
              <a:t>ценность здоровья;</a:t>
            </a:r>
          </a:p>
          <a:p>
            <a:pPr algn="just"/>
            <a:r>
              <a:rPr lang="ru-RU" altLang="ru-RU" sz="2400" b="1" dirty="0" smtClean="0">
                <a:solidFill>
                  <a:srgbClr val="002060"/>
                </a:solidFill>
              </a:rPr>
              <a:t>трудовое: </a:t>
            </a:r>
            <a:r>
              <a:rPr lang="ru-RU" altLang="ru-RU" sz="2400" dirty="0" smtClean="0">
                <a:solidFill>
                  <a:srgbClr val="002060"/>
                </a:solidFill>
              </a:rPr>
              <a:t>ценность труда;</a:t>
            </a:r>
          </a:p>
          <a:p>
            <a:pPr algn="just"/>
            <a:r>
              <a:rPr lang="ru-RU" altLang="ru-RU" sz="2400" b="1" dirty="0" err="1" smtClean="0">
                <a:solidFill>
                  <a:srgbClr val="002060"/>
                </a:solidFill>
              </a:rPr>
              <a:t>этико</a:t>
            </a:r>
            <a:r>
              <a:rPr lang="ru-RU" altLang="ru-RU" sz="2400" b="1" dirty="0" smtClean="0">
                <a:solidFill>
                  <a:srgbClr val="002060"/>
                </a:solidFill>
              </a:rPr>
              <a:t> – эстетическое: </a:t>
            </a:r>
            <a:r>
              <a:rPr lang="ru-RU" altLang="ru-RU" sz="2400" dirty="0" smtClean="0">
                <a:solidFill>
                  <a:srgbClr val="002060"/>
                </a:solidFill>
              </a:rPr>
              <a:t>ценности культуры и красоты.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Админ\Desktop\недел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5786" y="0"/>
            <a:ext cx="718214" cy="692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28801"/>
            <a:ext cx="8784976" cy="5229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/>
              <a:t>          </a:t>
            </a:r>
            <a:r>
              <a:rPr lang="ru-RU" sz="2800" dirty="0" smtClean="0">
                <a:solidFill>
                  <a:srgbClr val="002060"/>
                </a:solidFill>
              </a:rPr>
              <a:t>Стратегия </a:t>
            </a:r>
            <a:r>
              <a:rPr lang="ru-RU" sz="2800" dirty="0">
                <a:solidFill>
                  <a:srgbClr val="002060"/>
                </a:solidFill>
              </a:rPr>
              <a:t>профилактики предполагает ежедневную, кропотливую </a:t>
            </a:r>
            <a:r>
              <a:rPr lang="ru-RU" sz="2800" dirty="0" smtClean="0">
                <a:solidFill>
                  <a:srgbClr val="002060"/>
                </a:solidFill>
              </a:rPr>
              <a:t>и долгосрочную </a:t>
            </a:r>
            <a:r>
              <a:rPr lang="ru-RU" sz="2800" dirty="0">
                <a:solidFill>
                  <a:srgbClr val="002060"/>
                </a:solidFill>
              </a:rPr>
              <a:t>работу на всех уровнях. </a:t>
            </a:r>
            <a:endParaRPr lang="ru-RU" sz="2800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          А </a:t>
            </a:r>
            <a:r>
              <a:rPr lang="ru-RU" sz="2800" dirty="0">
                <a:solidFill>
                  <a:srgbClr val="002060"/>
                </a:solidFill>
              </a:rPr>
              <a:t>начинается все тогда, когда ребёнок попадает в первый в своей жизни детский коллектив и пытается выстраивать </a:t>
            </a:r>
            <a:r>
              <a:rPr lang="ru-RU" sz="2800" dirty="0" smtClean="0">
                <a:solidFill>
                  <a:srgbClr val="002060"/>
                </a:solidFill>
              </a:rPr>
              <a:t>отношения.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" name="Picture 2" descr="https://3.bp.blogspot.com/-RGVlzbMTm48/WwfJguN6h1I/AAAAAAACIfE/6Q4tNBGuE1ImByq8SiWuo9rp9pPASoemgCLcBGAs/s640/173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077072"/>
            <a:ext cx="2771800" cy="253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Админ\Desktop\недел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476672"/>
            <a:ext cx="942196" cy="908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122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7992888" cy="128215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Психолого-педагогическое сопровождение воспитательного процесса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4" name="Picture 2" descr="C:\Users\Админ\Desktop\недел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7143" y="0"/>
            <a:ext cx="1016857" cy="980728"/>
          </a:xfrm>
          <a:prstGeom prst="rect">
            <a:avLst/>
          </a:prstGeom>
          <a:noFill/>
        </p:spPr>
      </p:pic>
      <p:pic>
        <p:nvPicPr>
          <p:cNvPr id="1027" name="Picture 3" descr="C:\Users\Админ\Desktop\png-clipart-moral-responsibility-collective-responsibility-society-others-family-collaboration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79635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altLang="ru-RU" sz="3600" b="1" dirty="0" smtClean="0">
                <a:solidFill>
                  <a:srgbClr val="0070C0"/>
                </a:solidFill>
              </a:rPr>
              <a:t/>
            </a:r>
            <a:br>
              <a:rPr lang="ru-RU" altLang="ru-RU" sz="3600" b="1" dirty="0" smtClean="0">
                <a:solidFill>
                  <a:srgbClr val="0070C0"/>
                </a:solidFill>
              </a:rPr>
            </a:br>
            <a:r>
              <a:rPr lang="ru-RU" altLang="ru-RU" sz="3600" b="1" dirty="0" smtClean="0">
                <a:solidFill>
                  <a:srgbClr val="0070C0"/>
                </a:solidFill>
              </a:rPr>
              <a:t>Общая цель воспитания –</a:t>
            </a:r>
            <a:endParaRPr lang="ru-RU" sz="3600" b="1" dirty="0" smtClean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44824"/>
            <a:ext cx="8784976" cy="501317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FontTx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личностное развитие дошкольников и создание условий для их позитивной социализации на основе базовых ценностей российского общества через:</a:t>
            </a:r>
          </a:p>
          <a:p>
            <a:pPr algn="just"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 формирование ценностного отношения к окружающему миру, другим людям, себе;</a:t>
            </a:r>
          </a:p>
          <a:p>
            <a:pPr algn="just"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 овладение первичными представлениями о базовых ценностях, а также выработанных обществом нормах и правилах поведения;</a:t>
            </a:r>
          </a:p>
          <a:p>
            <a:pPr algn="just"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 приобретение первичного опыта деятельности и поведения в соответствии с базовыми национальными ценностями, нормами и правилами, принятыми в обществе.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Админ\Desktop\недел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5786" y="0"/>
            <a:ext cx="718214" cy="692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altLang="ru-RU" sz="3600" b="1" dirty="0" smtClean="0">
                <a:solidFill>
                  <a:srgbClr val="0070C0"/>
                </a:solidFill>
              </a:rPr>
              <a:t/>
            </a:r>
            <a:br>
              <a:rPr lang="ru-RU" altLang="ru-RU" sz="3600" b="1" dirty="0" smtClean="0">
                <a:solidFill>
                  <a:srgbClr val="0070C0"/>
                </a:solidFill>
              </a:rPr>
            </a:br>
            <a:r>
              <a:rPr lang="ru-RU" sz="3100" b="1" dirty="0" smtClean="0">
                <a:solidFill>
                  <a:srgbClr val="0070C0"/>
                </a:solidFill>
              </a:rPr>
              <a:t>Портрет ребенка дошкольного возраста (к 8 годам)</a:t>
            </a:r>
          </a:p>
        </p:txBody>
      </p:sp>
      <p:pic>
        <p:nvPicPr>
          <p:cNvPr id="4" name="Picture 2" descr="C:\Users\Админ\Desktop\недел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5786" y="0"/>
            <a:ext cx="718214" cy="692696"/>
          </a:xfrm>
          <a:prstGeom prst="rect">
            <a:avLst/>
          </a:prstGeom>
          <a:noFill/>
        </p:spPr>
      </p:pic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79511" y="1196752"/>
          <a:ext cx="8784975" cy="561662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76750"/>
                <a:gridCol w="2056248"/>
                <a:gridCol w="5151977"/>
              </a:tblGrid>
              <a:tr h="530347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564515" algn="l"/>
                        </a:tabLst>
                      </a:pPr>
                      <a:r>
                        <a:rPr lang="ru-RU" sz="1800" dirty="0">
                          <a:effectLst/>
                        </a:rPr>
                        <a:t>Направление воспитания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63" marR="475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Ценности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63" marR="475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564515" algn="l"/>
                        </a:tabLst>
                      </a:pPr>
                      <a:r>
                        <a:rPr lang="ru-RU" sz="1800" dirty="0">
                          <a:effectLst/>
                        </a:rPr>
                        <a:t>Показатели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63" marR="47563" marT="0" marB="0"/>
                </a:tc>
              </a:tr>
              <a:tr h="795521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564515" algn="l"/>
                        </a:tabLs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Патриотическое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63" marR="475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564515" algn="l"/>
                        </a:tabLs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Родина, природа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63" marR="475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564515" algn="l"/>
                        </a:tabLs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</a:rPr>
                        <a:t>Любящий свою малую родину и имеющий представление о своей стране, испытывающий чувство привязанности к родному дому, семье, близким людям.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63" marR="47563" marT="0" marB="0"/>
                </a:tc>
              </a:tr>
              <a:tr h="2479164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564515" algn="l"/>
                        </a:tabLs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Социальное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63" marR="47563" marT="0" marB="0"/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Человек, семья, дружба,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564515" algn="l"/>
                        </a:tabLs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сотрудничество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63" marR="475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Различающий основные проявления добра и зла, принимающий и уважающий ценности семьи и общества, правдивый, искренний, способный к сочувствию и заботе, к нравственному поступку, проявляющий задатки чувства долга: ответственность за свои действия и поведение; принимающий и уважающий различия между людьми.</a:t>
                      </a:r>
                    </a:p>
                    <a:p>
                      <a:pPr algn="just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Освоивший основы речевой культуры.</a:t>
                      </a:r>
                    </a:p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564515" algn="l"/>
                        </a:tabLs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Дружелюбный и доброжелательный, умеющий слушать и слышать собеседника, способный взаимодействовать со взрослыми и сверстниками.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63" marR="47563" marT="0" marB="0"/>
                </a:tc>
              </a:tr>
              <a:tr h="1765867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564515" algn="l"/>
                        </a:tabLs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Познавательное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63" marR="475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564515" algn="l"/>
                        </a:tabLs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</a:rPr>
                        <a:t>Знания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63" marR="475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564515" algn="l"/>
                        </a:tabLs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Любознательный, наблюдательный, испытывающий потребность в самовыражении, в том числе творческом, проявляющий активность, самостоятельность, инициативу в познавательной, игровой, коммуникативной и продуктивных видах деятельности и в самообслуживании, обладающий первичной картиной мира на основе традиционных ценностей российского общества.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63" marR="47563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altLang="ru-RU" sz="3600" b="1" dirty="0" smtClean="0">
                <a:solidFill>
                  <a:srgbClr val="0070C0"/>
                </a:solidFill>
              </a:rPr>
              <a:t/>
            </a:r>
            <a:br>
              <a:rPr lang="ru-RU" altLang="ru-RU" sz="3600" b="1" dirty="0" smtClean="0">
                <a:solidFill>
                  <a:srgbClr val="0070C0"/>
                </a:solidFill>
              </a:rPr>
            </a:br>
            <a:r>
              <a:rPr lang="ru-RU" sz="3100" b="1" dirty="0" smtClean="0">
                <a:solidFill>
                  <a:srgbClr val="0070C0"/>
                </a:solidFill>
              </a:rPr>
              <a:t>Портрет ребенка дошкольного возраста (к 8 годам)</a:t>
            </a:r>
          </a:p>
        </p:txBody>
      </p:sp>
      <p:pic>
        <p:nvPicPr>
          <p:cNvPr id="4" name="Picture 2" descr="C:\Users\Админ\Desktop\недел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5786" y="0"/>
            <a:ext cx="718214" cy="692696"/>
          </a:xfrm>
          <a:prstGeom prst="rect">
            <a:avLst/>
          </a:prstGeom>
          <a:noFill/>
        </p:spPr>
      </p:pic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79512" y="1196752"/>
          <a:ext cx="8784975" cy="566124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01583"/>
                <a:gridCol w="2157568"/>
                <a:gridCol w="4325824"/>
              </a:tblGrid>
              <a:tr h="827084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564515" algn="l"/>
                        </a:tabLst>
                      </a:pPr>
                      <a:r>
                        <a:rPr lang="ru-RU" sz="1800" dirty="0">
                          <a:effectLst/>
                        </a:rPr>
                        <a:t>Направление воспитания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63" marR="475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Ценности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63" marR="475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564515" algn="l"/>
                        </a:tabLst>
                      </a:pPr>
                      <a:r>
                        <a:rPr lang="ru-RU" sz="1800" dirty="0">
                          <a:effectLst/>
                        </a:rPr>
                        <a:t>Показатели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63" marR="47563" marT="0" marB="0"/>
                </a:tc>
              </a:tr>
              <a:tr h="1487435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564515" algn="l"/>
                        </a:tabLs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Физическое и оздоровительное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63" marR="475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564515" algn="l"/>
                        </a:tabLs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Здоровье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63" marR="475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564515" algn="l"/>
                        </a:tabLs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</a:rPr>
                        <a:t>Владеющий основными навыками личной и общественной гигиены, стремящийся соблюдать правила безопасного поведения в быту, социуме (в том числе в цифровой среде), природе.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63" marR="47563" marT="0" marB="0"/>
                </a:tc>
              </a:tr>
              <a:tr h="1487435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564515" algn="l"/>
                        </a:tabLs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Трудовое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63" marR="475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564515" algn="l"/>
                        </a:tabLs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Труд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63" marR="475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564515" algn="l"/>
                        </a:tabLs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Понимающий ценность труда в семье и в обществе на основе уважения к людям труда, результатам их деятельности, проявляющий трудолюбие при выполнении поручений и в самостоятельной деятельности.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63" marR="47563" marT="0" marB="0"/>
                </a:tc>
              </a:tr>
              <a:tr h="1859294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564515" algn="l"/>
                        </a:tabLs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Этико-эстетическое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63" marR="475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564515" algn="l"/>
                        </a:tabLs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</a:rPr>
                        <a:t>Культура и красота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63" marR="475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564515" algn="l"/>
                        </a:tabLs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Способный воспринимать и чувствовать прекрасное в быту, природе, поступках, искусстве, стремящийся к отображению прекрасного в продуктивных видах деятельности, обладающий зачатками художественно-эстетического вкуса.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63" marR="47563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e37e5897b2ca6c657ccfe5e73e2ceb73c1a228"/>
</p:tagLst>
</file>

<file path=ppt/theme/theme1.xml><?xml version="1.0" encoding="utf-8"?>
<a:theme xmlns:a="http://schemas.openxmlformats.org/drawingml/2006/main" name="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1782</TotalTime>
  <Words>2808</Words>
  <Application>Microsoft Office PowerPoint</Application>
  <PresentationFormat>Экран (4:3)</PresentationFormat>
  <Paragraphs>411</Paragraphs>
  <Slides>61</Slides>
  <Notes>3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61</vt:i4>
      </vt:variant>
    </vt:vector>
  </HeadingPairs>
  <TitlesOfParts>
    <vt:vector size="62" baseType="lpstr">
      <vt:lpstr>Тема Office</vt:lpstr>
      <vt:lpstr>Аспекты деятельности  педагога-психолога по сопровождению воспитательного процесса в ОУ, реализующих программы  дошкольного образования</vt:lpstr>
      <vt:lpstr>ПЛАН</vt:lpstr>
      <vt:lpstr>  Воспитание гармонично развитой  и социально ответственной личности  как основной приоритет  государственной политики  развития образования</vt:lpstr>
      <vt:lpstr> Современная   образовательная   политика   нашего государства   регламентирована: </vt:lpstr>
      <vt:lpstr>  Цель национального проекта «Образование»  </vt:lpstr>
      <vt:lpstr> Основные направления воспитательной работы ДОУ: </vt:lpstr>
      <vt:lpstr> Общая цель воспитания –</vt:lpstr>
      <vt:lpstr> Портрет ребенка дошкольного возраста (к 8 годам)</vt:lpstr>
      <vt:lpstr> Портрет ребенка дошкольного возраста (к 8 годам)</vt:lpstr>
      <vt:lpstr> Содержание Программы воспитания реализуется в ходе освоения всех образовательных областей:</vt:lpstr>
      <vt:lpstr> Система психолого – педагогического сопровождения воспитания детей дошкольного возраста направлена на:</vt:lpstr>
      <vt:lpstr>Аспекты деятельности  педагога-психолога по сопровождению воспитательного процесса в ОУ, реализующих программы  дошкольного образования</vt:lpstr>
      <vt:lpstr>Вариативность  направлений психолого-педагогического сопровождения участников образовательного процесса предполагает:  </vt:lpstr>
      <vt:lpstr>Задачи:</vt:lpstr>
      <vt:lpstr>Задачи:</vt:lpstr>
      <vt:lpstr>Базис личностной культуры человека - :</vt:lpstr>
      <vt:lpstr>Л.Л. Люблинская выделяет следующие  основные звенья в структуре деятельности: </vt:lpstr>
      <vt:lpstr> Четыре группы методов  воспитания: </vt:lpstr>
      <vt:lpstr> Средство воспитания: </vt:lpstr>
      <vt:lpstr>Диагностические методики</vt:lpstr>
      <vt:lpstr>Диагностические методики</vt:lpstr>
      <vt:lpstr>Диагностические методики</vt:lpstr>
      <vt:lpstr> Картотеки игр и упражнений: </vt:lpstr>
      <vt:lpstr>Игры</vt:lpstr>
      <vt:lpstr>Игры</vt:lpstr>
      <vt:lpstr>Игры</vt:lpstr>
      <vt:lpstr>Коррекционно-развивающие программы  для дошкольников</vt:lpstr>
      <vt:lpstr>Коррекционно-развивающие программы  для дошкольников</vt:lpstr>
      <vt:lpstr>Технологии</vt:lpstr>
      <vt:lpstr>Сказочная терапия для дошкольников</vt:lpstr>
      <vt:lpstr>Сказочная терапия для дошкольников</vt:lpstr>
      <vt:lpstr>Видео</vt:lpstr>
      <vt:lpstr>Психолого-педагогическое сопровождение семей воспитанников:</vt:lpstr>
      <vt:lpstr>Негативные факторы, способствующие провоцированию семейных конфликтов  во время пандемии:</vt:lpstr>
      <vt:lpstr>Негативные факторы:</vt:lpstr>
      <vt:lpstr>Диагностические методики для родителей</vt:lpstr>
      <vt:lpstr>Диагностические методики для родителей</vt:lpstr>
      <vt:lpstr>Тематика встреч, бесед, практикумов, тематических консультаций для родителей:</vt:lpstr>
      <vt:lpstr>Семь  правил воспитанного ребенка:</vt:lpstr>
      <vt:lpstr>Сайты и порталы для родителей</vt:lpstr>
      <vt:lpstr>Сайты и порталы для родителей</vt:lpstr>
      <vt:lpstr>Взаимодействие с педагогами</vt:lpstr>
      <vt:lpstr>Николай Евгеньевич Веракса</vt:lpstr>
      <vt:lpstr>Диагностические методики для педагогов</vt:lpstr>
      <vt:lpstr>Диагностические методики для педагогов</vt:lpstr>
      <vt:lpstr>Тематика встреч, бесед, практикумов, тематических консультаций для педагогов:</vt:lpstr>
      <vt:lpstr>Презентация PowerPoint</vt:lpstr>
      <vt:lpstr>Что считается буллингом?</vt:lpstr>
      <vt:lpstr> Условия возникновения буллинга предполагают</vt:lpstr>
      <vt:lpstr>Психологический портрет жертвы травли: </vt:lpstr>
      <vt:lpstr>Особенности ребенка, совершающего буллинг:</vt:lpstr>
      <vt:lpstr>Мотивы агрессора: </vt:lpstr>
      <vt:lpstr>Условия закрепления буллинга:</vt:lpstr>
      <vt:lpstr>   Принципы работы с проблемой буллинга: </vt:lpstr>
      <vt:lpstr>Причины обзывания. Преодоление проблемы</vt:lpstr>
      <vt:lpstr>Физическая агрессия. Преодоление проблемы</vt:lpstr>
      <vt:lpstr>Изгой в группе. Преодоление проблемы</vt:lpstr>
      <vt:lpstr>Телесные приставания.  Преодоление проблемы</vt:lpstr>
      <vt:lpstr>Игры и упражнения для профилактики буллинга в дошкольной среде </vt:lpstr>
      <vt:lpstr>Презентация PowerPoint</vt:lpstr>
      <vt:lpstr>Психолого-педагогическое сопровождение воспитательного процесса </vt:lpstr>
    </vt:vector>
  </TitlesOfParts>
  <Company>http://presentation-creation.ru/</Company>
  <LinksUpToDate>false</LinksUpToDate>
  <SharedDoc>false</SharedDoc>
  <HyperlinkBase> http://presentation-creation.ru/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Разноцветные прямоугольники - шаблон презентации с сайта http://presentation-creation.ru</dc:title>
  <dc:creator>obstinate</dc:creator>
  <dc:description>Шаблон презентации с сайта http://presentation-creation.ru/</dc:description>
  <cp:lastModifiedBy>Логопед</cp:lastModifiedBy>
  <cp:revision>178</cp:revision>
  <dcterms:created xsi:type="dcterms:W3CDTF">2017-08-27T14:21:36Z</dcterms:created>
  <dcterms:modified xsi:type="dcterms:W3CDTF">2021-12-15T12:04:34Z</dcterms:modified>
</cp:coreProperties>
</file>